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440" r:id="rId2"/>
    <p:sldId id="298" r:id="rId3"/>
    <p:sldId id="447" r:id="rId4"/>
    <p:sldId id="448" r:id="rId5"/>
    <p:sldId id="449" r:id="rId6"/>
    <p:sldId id="330" r:id="rId7"/>
    <p:sldId id="272" r:id="rId8"/>
    <p:sldId id="309" r:id="rId9"/>
    <p:sldId id="409" r:id="rId10"/>
    <p:sldId id="407" r:id="rId11"/>
    <p:sldId id="411" r:id="rId12"/>
    <p:sldId id="408" r:id="rId13"/>
    <p:sldId id="412" r:id="rId14"/>
    <p:sldId id="413" r:id="rId15"/>
    <p:sldId id="414" r:id="rId16"/>
    <p:sldId id="415" r:id="rId17"/>
    <p:sldId id="299" r:id="rId18"/>
    <p:sldId id="450" r:id="rId19"/>
    <p:sldId id="451" r:id="rId20"/>
    <p:sldId id="452" r:id="rId21"/>
    <p:sldId id="302" r:id="rId22"/>
    <p:sldId id="416" r:id="rId23"/>
    <p:sldId id="417" r:id="rId24"/>
    <p:sldId id="418" r:id="rId25"/>
    <p:sldId id="419" r:id="rId26"/>
    <p:sldId id="331" r:id="rId27"/>
    <p:sldId id="326" r:id="rId28"/>
    <p:sldId id="327" r:id="rId29"/>
    <p:sldId id="328" r:id="rId30"/>
    <p:sldId id="285" r:id="rId31"/>
    <p:sldId id="422" r:id="rId32"/>
    <p:sldId id="423" r:id="rId33"/>
    <p:sldId id="424" r:id="rId34"/>
    <p:sldId id="446" r:id="rId35"/>
    <p:sldId id="425" r:id="rId36"/>
    <p:sldId id="441" r:id="rId37"/>
    <p:sldId id="442" r:id="rId38"/>
    <p:sldId id="443" r:id="rId39"/>
    <p:sldId id="445" r:id="rId40"/>
    <p:sldId id="444" r:id="rId41"/>
    <p:sldId id="439" r:id="rId42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9">
          <p15:clr>
            <a:srgbClr val="A4A3A4"/>
          </p15:clr>
        </p15:guide>
        <p15:guide id="2" orient="horz" pos="1257" userDrawn="1">
          <p15:clr>
            <a:srgbClr val="A4A3A4"/>
          </p15:clr>
        </p15:guide>
        <p15:guide id="4" pos="2245" userDrawn="1">
          <p15:clr>
            <a:srgbClr val="A4A3A4"/>
          </p15:clr>
        </p15:guide>
        <p15:guide id="5" pos="2018" userDrawn="1">
          <p15:clr>
            <a:srgbClr val="A4A3A4"/>
          </p15:clr>
        </p15:guide>
        <p15:guide id="6" pos="5103" userDrawn="1">
          <p15:clr>
            <a:srgbClr val="A4A3A4"/>
          </p15:clr>
        </p15:guide>
        <p15:guide id="7" orient="horz" pos="2482" userDrawn="1">
          <p15:clr>
            <a:srgbClr val="A4A3A4"/>
          </p15:clr>
        </p15:guide>
        <p15:guide id="8" orient="horz" pos="1393" userDrawn="1">
          <p15:clr>
            <a:srgbClr val="A4A3A4"/>
          </p15:clr>
        </p15:guide>
        <p15:guide id="9" pos="839" userDrawn="1">
          <p15:clr>
            <a:srgbClr val="A4A3A4"/>
          </p15:clr>
        </p15:guide>
        <p15:guide id="10" pos="35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9BD3"/>
    <a:srgbClr val="4B9AD2"/>
    <a:srgbClr val="FFC000"/>
    <a:srgbClr val="4A99D1"/>
    <a:srgbClr val="FFD040"/>
    <a:srgbClr val="FFDA65"/>
    <a:srgbClr val="000000"/>
    <a:srgbClr val="69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50" autoAdjust="0"/>
    <p:restoredTop sz="80396" autoAdjust="0"/>
  </p:normalViewPr>
  <p:slideViewPr>
    <p:cSldViewPr>
      <p:cViewPr varScale="1">
        <p:scale>
          <a:sx n="70" d="100"/>
          <a:sy n="70" d="100"/>
        </p:scale>
        <p:origin x="-1380" y="-102"/>
      </p:cViewPr>
      <p:guideLst>
        <p:guide orient="horz" pos="169"/>
        <p:guide orient="horz" pos="1257"/>
        <p:guide orient="horz" pos="2482"/>
        <p:guide orient="horz" pos="1393"/>
        <p:guide pos="2245"/>
        <p:guide pos="2018"/>
        <p:guide pos="5103"/>
        <p:guide pos="839"/>
        <p:guide pos="351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CAF373-29FA-4FD7-854A-11BF9AEDC3F3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51E71F1-67AF-417C-AC83-691F9F185652}">
      <dgm:prSet custT="1"/>
      <dgm:spPr>
        <a:xfrm>
          <a:off x="341661" y="224927"/>
          <a:ext cx="6090480" cy="450144"/>
        </a:xfr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zh-CN" altLang="en-US" sz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需要插入</a:t>
          </a:r>
          <a:r>
            <a:rPr lang="en-US" sz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KDM201</a:t>
          </a:r>
          <a:r>
            <a:rPr lang="zh-CN" altLang="en-US" sz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机箱使用</a:t>
          </a:r>
          <a:endParaRPr lang="zh-CN" altLang="en-US" sz="1200" dirty="0">
            <a:solidFill>
              <a:srgbClr val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5BC0C714-F473-45C7-9808-41477BCF6788}" type="parTrans" cxnId="{E90B22BE-5077-4DFC-82CB-E8560522AC33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9A2D83-A8BB-40A6-866F-9804C5C02C03}" type="sibTrans" cxnId="{E90B22BE-5077-4DFC-82CB-E8560522AC33}">
      <dgm:prSet/>
      <dgm:spPr>
        <a:xfrm>
          <a:off x="-4069374" y="-624600"/>
          <a:ext cx="4849200" cy="4849200"/>
        </a:xfrm>
        <a:noFill/>
        <a:ln w="25400" cap="flat" cmpd="sng" algn="ctr">
          <a:solidFill>
            <a:srgbClr val="4F81BD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7E0864B-4564-440D-B23C-C072CA87A799}">
      <dgm:prSet custT="1"/>
      <dgm:spPr>
        <a:xfrm>
          <a:off x="664221" y="899928"/>
          <a:ext cx="5767920" cy="450144"/>
        </a:xfr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zh-CN" altLang="en-US" sz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支持</a:t>
          </a:r>
          <a:r>
            <a:rPr lang="en-US" sz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IPC</a:t>
          </a:r>
          <a:r>
            <a:rPr lang="zh-CN" altLang="en-US" sz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、</a:t>
          </a:r>
          <a:r>
            <a:rPr lang="en-US" sz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NVR</a:t>
          </a:r>
          <a:r>
            <a:rPr lang="zh-CN" altLang="en-US" sz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等前端设备接入，最大可接入</a:t>
          </a:r>
          <a:r>
            <a:rPr lang="en-US" sz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300</a:t>
          </a:r>
          <a:r>
            <a:rPr lang="zh-CN" altLang="en-US" sz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个监控点</a:t>
          </a:r>
          <a:endParaRPr lang="zh-CN" altLang="en-US" sz="1200" dirty="0">
            <a:solidFill>
              <a:srgbClr val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75BB857B-9DA6-41A6-87F2-C4F20572F4FD}" type="parTrans" cxnId="{CE7A6FCA-4264-47D2-BA28-F517FB35C689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8F338C1-837C-4A8E-93F2-541F1E718393}" type="sibTrans" cxnId="{CE7A6FCA-4264-47D2-BA28-F517FB35C689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1170213-46E9-4F23-A0FE-9A2DD6360AE6}">
      <dgm:prSet custT="1"/>
      <dgm:spPr>
        <a:xfrm>
          <a:off x="763221" y="1574928"/>
          <a:ext cx="5668920" cy="450144"/>
        </a:xfr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zh-CN" altLang="en-US" sz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支持作为下级平台向上级级联组网，不支持向下级联</a:t>
          </a:r>
          <a:endParaRPr lang="zh-CN" altLang="en-US" sz="1200" dirty="0">
            <a:solidFill>
              <a:srgbClr val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2539EC53-2604-4F45-A802-1E825571D1E2}" type="parTrans" cxnId="{7F6EB6B7-7A01-430E-8F55-0E71057CC4F1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01A4A0F-EA30-4A13-9A5B-56B1269A89C1}" type="sibTrans" cxnId="{7F6EB6B7-7A01-430E-8F55-0E71057CC4F1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862A9FA-B4D1-47FA-A7E4-FFF1FC77E9D8}">
      <dgm:prSet custT="1"/>
      <dgm:spPr>
        <a:xfrm>
          <a:off x="664221" y="2249928"/>
          <a:ext cx="5767920" cy="450144"/>
        </a:xfr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zh-CN" altLang="en-US" sz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支持接入</a:t>
          </a:r>
          <a:r>
            <a:rPr lang="en-US" sz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NRU</a:t>
          </a:r>
          <a:r>
            <a:rPr lang="zh-CN" altLang="en-US" sz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模式磁盘阵列，不支持从平台堆叠组网</a:t>
          </a:r>
          <a:endParaRPr lang="zh-CN" altLang="en-US" sz="1200" dirty="0">
            <a:solidFill>
              <a:srgbClr val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C80D0E43-A6E5-4271-9C5A-62F746F28B82}" type="parTrans" cxnId="{51EE2D31-4539-4429-9798-7374F6DFF4C7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FA9F4DE-9879-451C-9BA2-A74CD7198DDA}" type="sibTrans" cxnId="{51EE2D31-4539-4429-9798-7374F6DFF4C7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277BF6B-835C-4337-A20E-78BBEF515DA7}">
      <dgm:prSet custT="1"/>
      <dgm:spPr>
        <a:xfrm>
          <a:off x="341661" y="2924928"/>
          <a:ext cx="6090480" cy="450144"/>
        </a:xfr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rtl="0"/>
          <a:r>
            <a:rPr lang="zh-CN" altLang="en-US" sz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不支持</a:t>
          </a:r>
          <a:r>
            <a:rPr lang="en-US" sz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GB/T 28181</a:t>
          </a:r>
          <a:r>
            <a:rPr lang="zh-CN" altLang="en-US" sz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新国标</a:t>
          </a:r>
          <a:endParaRPr lang="zh-CN" altLang="en-US" sz="1200" dirty="0">
            <a:solidFill>
              <a:srgbClr val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AA981DF0-2E1E-4380-B0A5-96445BD34487}" type="parTrans" cxnId="{CF7C93AB-A3B6-42DD-9343-F0485E5129C1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58A88DA-F359-4EDE-A0AE-2319561008D8}" type="sibTrans" cxnId="{CF7C93AB-A3B6-42DD-9343-F0485E5129C1}">
      <dgm:prSet/>
      <dgm:spPr/>
      <dgm:t>
        <a:bodyPr/>
        <a:lstStyle/>
        <a:p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BB7D474-3F21-4CD8-B372-1337B405EFCC}" type="pres">
      <dgm:prSet presAssocID="{C5CAF373-29FA-4FD7-854A-11BF9AEDC3F3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4F7457BB-6B28-4B1A-A995-5F5B2C466A7B}" type="pres">
      <dgm:prSet presAssocID="{C5CAF373-29FA-4FD7-854A-11BF9AEDC3F3}" presName="Name1" presStyleCnt="0"/>
      <dgm:spPr/>
    </dgm:pt>
    <dgm:pt modelId="{97C6B7E4-BADC-4225-8F19-6140614A5FF2}" type="pres">
      <dgm:prSet presAssocID="{C5CAF373-29FA-4FD7-854A-11BF9AEDC3F3}" presName="cycle" presStyleCnt="0"/>
      <dgm:spPr/>
    </dgm:pt>
    <dgm:pt modelId="{10E1FB71-7CF1-4FC9-971F-8F890ABCDEFA}" type="pres">
      <dgm:prSet presAssocID="{C5CAF373-29FA-4FD7-854A-11BF9AEDC3F3}" presName="srcNode" presStyleLbl="node1" presStyleIdx="0" presStyleCnt="5"/>
      <dgm:spPr/>
    </dgm:pt>
    <dgm:pt modelId="{B381E2AE-A86D-4DA0-9C84-08A1C689AA5C}" type="pres">
      <dgm:prSet presAssocID="{C5CAF373-29FA-4FD7-854A-11BF9AEDC3F3}" presName="conn" presStyleLbl="parChTrans1D2" presStyleIdx="0" presStyleCnt="1"/>
      <dgm:spPr>
        <a:prstGeom prst="blockArc">
          <a:avLst>
            <a:gd name="adj1" fmla="val 18900000"/>
            <a:gd name="adj2" fmla="val 2700000"/>
            <a:gd name="adj3" fmla="val 445"/>
          </a:avLst>
        </a:prstGeom>
      </dgm:spPr>
      <dgm:t>
        <a:bodyPr/>
        <a:lstStyle/>
        <a:p>
          <a:endParaRPr lang="zh-CN" altLang="en-US"/>
        </a:p>
      </dgm:t>
    </dgm:pt>
    <dgm:pt modelId="{900D9A41-DF3A-428D-A4A2-0E28477C7F18}" type="pres">
      <dgm:prSet presAssocID="{C5CAF373-29FA-4FD7-854A-11BF9AEDC3F3}" presName="extraNode" presStyleLbl="node1" presStyleIdx="0" presStyleCnt="5"/>
      <dgm:spPr/>
    </dgm:pt>
    <dgm:pt modelId="{BC4A8E6F-9B4C-4F29-9EDA-650794E3A118}" type="pres">
      <dgm:prSet presAssocID="{C5CAF373-29FA-4FD7-854A-11BF9AEDC3F3}" presName="dstNode" presStyleLbl="node1" presStyleIdx="0" presStyleCnt="5"/>
      <dgm:spPr/>
    </dgm:pt>
    <dgm:pt modelId="{F0151277-6932-4434-A6E3-457755ECCEC4}" type="pres">
      <dgm:prSet presAssocID="{751E71F1-67AF-417C-AC83-691F9F185652}" presName="text_1" presStyleLbl="node1" presStyleIdx="0" presStyleCnt="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  <dgm:pt modelId="{4F69B32E-A20C-4F2F-99A7-4AD074E21106}" type="pres">
      <dgm:prSet presAssocID="{751E71F1-67AF-417C-AC83-691F9F185652}" presName="accent_1" presStyleCnt="0"/>
      <dgm:spPr/>
    </dgm:pt>
    <dgm:pt modelId="{E5CC330A-0383-46CF-9A4E-746E9911F740}" type="pres">
      <dgm:prSet presAssocID="{751E71F1-67AF-417C-AC83-691F9F185652}" presName="accentRepeatNode" presStyleLbl="solidFgAcc1" presStyleIdx="0" presStyleCnt="5"/>
      <dgm:spPr>
        <a:xfrm>
          <a:off x="60321" y="168659"/>
          <a:ext cx="562680" cy="562680"/>
        </a:xfrm>
        <a:prstGeom prst="ellipse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F81B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zh-CN" altLang="en-US"/>
        </a:p>
      </dgm:t>
    </dgm:pt>
    <dgm:pt modelId="{863065CC-2D0D-42EA-AB9B-6FD31FF1A961}" type="pres">
      <dgm:prSet presAssocID="{57E0864B-4564-440D-B23C-C072CA87A799}" presName="text_2" presStyleLbl="node1" presStyleIdx="1" presStyleCnt="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  <dgm:pt modelId="{B9C9CAFD-DD0E-412C-A29C-83E2BAB2A754}" type="pres">
      <dgm:prSet presAssocID="{57E0864B-4564-440D-B23C-C072CA87A799}" presName="accent_2" presStyleCnt="0"/>
      <dgm:spPr/>
    </dgm:pt>
    <dgm:pt modelId="{11D3DD3D-6B27-48DA-9446-C627D997A3D6}" type="pres">
      <dgm:prSet presAssocID="{57E0864B-4564-440D-B23C-C072CA87A799}" presName="accentRepeatNode" presStyleLbl="solidFgAcc1" presStyleIdx="1" presStyleCnt="5"/>
      <dgm:spPr>
        <a:xfrm>
          <a:off x="382881" y="843660"/>
          <a:ext cx="562680" cy="562680"/>
        </a:xfrm>
        <a:prstGeom prst="ellipse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F81B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zh-CN" altLang="en-US"/>
        </a:p>
      </dgm:t>
    </dgm:pt>
    <dgm:pt modelId="{97999D4E-34EA-4B3E-942C-339DE27ED500}" type="pres">
      <dgm:prSet presAssocID="{61170213-46E9-4F23-A0FE-9A2DD6360AE6}" presName="text_3" presStyleLbl="node1" presStyleIdx="2" presStyleCnt="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  <dgm:pt modelId="{F64E0CEC-8398-4B5F-9C75-ACC91BB02E3C}" type="pres">
      <dgm:prSet presAssocID="{61170213-46E9-4F23-A0FE-9A2DD6360AE6}" presName="accent_3" presStyleCnt="0"/>
      <dgm:spPr/>
    </dgm:pt>
    <dgm:pt modelId="{042CDBFE-BB0F-45B0-B11F-3EE54EA23D8D}" type="pres">
      <dgm:prSet presAssocID="{61170213-46E9-4F23-A0FE-9A2DD6360AE6}" presName="accentRepeatNode" presStyleLbl="solidFgAcc1" presStyleIdx="2" presStyleCnt="5"/>
      <dgm:spPr>
        <a:xfrm>
          <a:off x="481881" y="1518660"/>
          <a:ext cx="562680" cy="562680"/>
        </a:xfrm>
        <a:prstGeom prst="ellipse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F81B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zh-CN" altLang="en-US"/>
        </a:p>
      </dgm:t>
    </dgm:pt>
    <dgm:pt modelId="{3A4AFB8E-8DC5-493C-9549-0C66FE328011}" type="pres">
      <dgm:prSet presAssocID="{9862A9FA-B4D1-47FA-A7E4-FFF1FC77E9D8}" presName="text_4" presStyleLbl="node1" presStyleIdx="3" presStyleCnt="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  <dgm:pt modelId="{A017A3C8-2511-4BAC-9500-402020F2548F}" type="pres">
      <dgm:prSet presAssocID="{9862A9FA-B4D1-47FA-A7E4-FFF1FC77E9D8}" presName="accent_4" presStyleCnt="0"/>
      <dgm:spPr/>
    </dgm:pt>
    <dgm:pt modelId="{1A5AADD7-965F-4974-94DB-AC2B073BE6F7}" type="pres">
      <dgm:prSet presAssocID="{9862A9FA-B4D1-47FA-A7E4-FFF1FC77E9D8}" presName="accentRepeatNode" presStyleLbl="solidFgAcc1" presStyleIdx="3" presStyleCnt="5"/>
      <dgm:spPr>
        <a:xfrm>
          <a:off x="382881" y="2193660"/>
          <a:ext cx="562680" cy="562680"/>
        </a:xfrm>
        <a:prstGeom prst="ellipse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F81B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zh-CN" altLang="en-US"/>
        </a:p>
      </dgm:t>
    </dgm:pt>
    <dgm:pt modelId="{D8E3998D-3D3B-4F68-992C-E4F5460126D9}" type="pres">
      <dgm:prSet presAssocID="{2277BF6B-835C-4337-A20E-78BBEF515DA7}" presName="text_5" presStyleLbl="node1" presStyleIdx="4" presStyleCnt="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  <dgm:pt modelId="{ABBB71A5-1A45-450E-B371-4D12DA33D8A0}" type="pres">
      <dgm:prSet presAssocID="{2277BF6B-835C-4337-A20E-78BBEF515DA7}" presName="accent_5" presStyleCnt="0"/>
      <dgm:spPr/>
    </dgm:pt>
    <dgm:pt modelId="{C15ED547-7FE8-4689-B81B-088BB2E6A469}" type="pres">
      <dgm:prSet presAssocID="{2277BF6B-835C-4337-A20E-78BBEF515DA7}" presName="accentRepeatNode" presStyleLbl="solidFgAcc1" presStyleIdx="4" presStyleCnt="5"/>
      <dgm:spPr>
        <a:xfrm>
          <a:off x="60321" y="2868660"/>
          <a:ext cx="562680" cy="562680"/>
        </a:xfrm>
        <a:prstGeom prst="ellipse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F81B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zh-CN" altLang="en-US"/>
        </a:p>
      </dgm:t>
    </dgm:pt>
  </dgm:ptLst>
  <dgm:cxnLst>
    <dgm:cxn modelId="{B4C1D263-92B7-45C1-B7E2-51CEF5CFA7A4}" type="presOf" srcId="{9862A9FA-B4D1-47FA-A7E4-FFF1FC77E9D8}" destId="{3A4AFB8E-8DC5-493C-9549-0C66FE328011}" srcOrd="0" destOrd="0" presId="urn:microsoft.com/office/officeart/2008/layout/VerticalCurvedList"/>
    <dgm:cxn modelId="{24B0003E-4E4F-4A44-A8FA-B8D3653AC8DC}" type="presOf" srcId="{61170213-46E9-4F23-A0FE-9A2DD6360AE6}" destId="{97999D4E-34EA-4B3E-942C-339DE27ED500}" srcOrd="0" destOrd="0" presId="urn:microsoft.com/office/officeart/2008/layout/VerticalCurvedList"/>
    <dgm:cxn modelId="{51EE2D31-4539-4429-9798-7374F6DFF4C7}" srcId="{C5CAF373-29FA-4FD7-854A-11BF9AEDC3F3}" destId="{9862A9FA-B4D1-47FA-A7E4-FFF1FC77E9D8}" srcOrd="3" destOrd="0" parTransId="{C80D0E43-A6E5-4271-9C5A-62F746F28B82}" sibTransId="{EFA9F4DE-9879-451C-9BA2-A74CD7198DDA}"/>
    <dgm:cxn modelId="{CF7C93AB-A3B6-42DD-9343-F0485E5129C1}" srcId="{C5CAF373-29FA-4FD7-854A-11BF9AEDC3F3}" destId="{2277BF6B-835C-4337-A20E-78BBEF515DA7}" srcOrd="4" destOrd="0" parTransId="{AA981DF0-2E1E-4380-B0A5-96445BD34487}" sibTransId="{158A88DA-F359-4EDE-A0AE-2319561008D8}"/>
    <dgm:cxn modelId="{F6240479-D879-4180-A02E-8077A2626267}" type="presOf" srcId="{B89A2D83-A8BB-40A6-866F-9804C5C02C03}" destId="{B381E2AE-A86D-4DA0-9C84-08A1C689AA5C}" srcOrd="0" destOrd="0" presId="urn:microsoft.com/office/officeart/2008/layout/VerticalCurvedList"/>
    <dgm:cxn modelId="{755FD153-9E34-4018-9951-2A0CAB568C73}" type="presOf" srcId="{2277BF6B-835C-4337-A20E-78BBEF515DA7}" destId="{D8E3998D-3D3B-4F68-992C-E4F5460126D9}" srcOrd="0" destOrd="0" presId="urn:microsoft.com/office/officeart/2008/layout/VerticalCurvedList"/>
    <dgm:cxn modelId="{7139DC61-3F67-4B98-96CC-F12BD86028C2}" type="presOf" srcId="{57E0864B-4564-440D-B23C-C072CA87A799}" destId="{863065CC-2D0D-42EA-AB9B-6FD31FF1A961}" srcOrd="0" destOrd="0" presId="urn:microsoft.com/office/officeart/2008/layout/VerticalCurvedList"/>
    <dgm:cxn modelId="{7F6EB6B7-7A01-430E-8F55-0E71057CC4F1}" srcId="{C5CAF373-29FA-4FD7-854A-11BF9AEDC3F3}" destId="{61170213-46E9-4F23-A0FE-9A2DD6360AE6}" srcOrd="2" destOrd="0" parTransId="{2539EC53-2604-4F45-A802-1E825571D1E2}" sibTransId="{701A4A0F-EA30-4A13-9A5B-56B1269A89C1}"/>
    <dgm:cxn modelId="{E90B22BE-5077-4DFC-82CB-E8560522AC33}" srcId="{C5CAF373-29FA-4FD7-854A-11BF9AEDC3F3}" destId="{751E71F1-67AF-417C-AC83-691F9F185652}" srcOrd="0" destOrd="0" parTransId="{5BC0C714-F473-45C7-9808-41477BCF6788}" sibTransId="{B89A2D83-A8BB-40A6-866F-9804C5C02C03}"/>
    <dgm:cxn modelId="{CE7A6FCA-4264-47D2-BA28-F517FB35C689}" srcId="{C5CAF373-29FA-4FD7-854A-11BF9AEDC3F3}" destId="{57E0864B-4564-440D-B23C-C072CA87A799}" srcOrd="1" destOrd="0" parTransId="{75BB857B-9DA6-41A6-87F2-C4F20572F4FD}" sibTransId="{88F338C1-837C-4A8E-93F2-541F1E718393}"/>
    <dgm:cxn modelId="{1B8BA74A-5A70-4B30-922A-592A42166EB1}" type="presOf" srcId="{C5CAF373-29FA-4FD7-854A-11BF9AEDC3F3}" destId="{4BB7D474-3F21-4CD8-B372-1337B405EFCC}" srcOrd="0" destOrd="0" presId="urn:microsoft.com/office/officeart/2008/layout/VerticalCurvedList"/>
    <dgm:cxn modelId="{987EEB66-D21D-42F2-87C0-DE89FC81CA0D}" type="presOf" srcId="{751E71F1-67AF-417C-AC83-691F9F185652}" destId="{F0151277-6932-4434-A6E3-457755ECCEC4}" srcOrd="0" destOrd="0" presId="urn:microsoft.com/office/officeart/2008/layout/VerticalCurvedList"/>
    <dgm:cxn modelId="{1ED3998B-2D73-41A4-8AAE-C0C461FDF652}" type="presParOf" srcId="{4BB7D474-3F21-4CD8-B372-1337B405EFCC}" destId="{4F7457BB-6B28-4B1A-A995-5F5B2C466A7B}" srcOrd="0" destOrd="0" presId="urn:microsoft.com/office/officeart/2008/layout/VerticalCurvedList"/>
    <dgm:cxn modelId="{49C1FB13-5847-4955-87E7-8C8498659592}" type="presParOf" srcId="{4F7457BB-6B28-4B1A-A995-5F5B2C466A7B}" destId="{97C6B7E4-BADC-4225-8F19-6140614A5FF2}" srcOrd="0" destOrd="0" presId="urn:microsoft.com/office/officeart/2008/layout/VerticalCurvedList"/>
    <dgm:cxn modelId="{EED2C8DB-C028-402D-865C-020EAE39043A}" type="presParOf" srcId="{97C6B7E4-BADC-4225-8F19-6140614A5FF2}" destId="{10E1FB71-7CF1-4FC9-971F-8F890ABCDEFA}" srcOrd="0" destOrd="0" presId="urn:microsoft.com/office/officeart/2008/layout/VerticalCurvedList"/>
    <dgm:cxn modelId="{F3344A72-0048-43B9-B767-1776703EA86E}" type="presParOf" srcId="{97C6B7E4-BADC-4225-8F19-6140614A5FF2}" destId="{B381E2AE-A86D-4DA0-9C84-08A1C689AA5C}" srcOrd="1" destOrd="0" presId="urn:microsoft.com/office/officeart/2008/layout/VerticalCurvedList"/>
    <dgm:cxn modelId="{E43645E2-4A1D-4806-A202-845B67713E7F}" type="presParOf" srcId="{97C6B7E4-BADC-4225-8F19-6140614A5FF2}" destId="{900D9A41-DF3A-428D-A4A2-0E28477C7F18}" srcOrd="2" destOrd="0" presId="urn:microsoft.com/office/officeart/2008/layout/VerticalCurvedList"/>
    <dgm:cxn modelId="{FE80E2B6-A2BB-43B3-B3C1-2B973DC49629}" type="presParOf" srcId="{97C6B7E4-BADC-4225-8F19-6140614A5FF2}" destId="{BC4A8E6F-9B4C-4F29-9EDA-650794E3A118}" srcOrd="3" destOrd="0" presId="urn:microsoft.com/office/officeart/2008/layout/VerticalCurvedList"/>
    <dgm:cxn modelId="{F6FD2519-D349-40FD-AECE-9BBC7829BD21}" type="presParOf" srcId="{4F7457BB-6B28-4B1A-A995-5F5B2C466A7B}" destId="{F0151277-6932-4434-A6E3-457755ECCEC4}" srcOrd="1" destOrd="0" presId="urn:microsoft.com/office/officeart/2008/layout/VerticalCurvedList"/>
    <dgm:cxn modelId="{BC2FEBA0-4067-4706-AC47-97F6A65C2B93}" type="presParOf" srcId="{4F7457BB-6B28-4B1A-A995-5F5B2C466A7B}" destId="{4F69B32E-A20C-4F2F-99A7-4AD074E21106}" srcOrd="2" destOrd="0" presId="urn:microsoft.com/office/officeart/2008/layout/VerticalCurvedList"/>
    <dgm:cxn modelId="{605F0053-1B9C-42C1-988A-B47ADF775893}" type="presParOf" srcId="{4F69B32E-A20C-4F2F-99A7-4AD074E21106}" destId="{E5CC330A-0383-46CF-9A4E-746E9911F740}" srcOrd="0" destOrd="0" presId="urn:microsoft.com/office/officeart/2008/layout/VerticalCurvedList"/>
    <dgm:cxn modelId="{E4104F76-23E2-4ED4-A745-2DA3E660C56D}" type="presParOf" srcId="{4F7457BB-6B28-4B1A-A995-5F5B2C466A7B}" destId="{863065CC-2D0D-42EA-AB9B-6FD31FF1A961}" srcOrd="3" destOrd="0" presId="urn:microsoft.com/office/officeart/2008/layout/VerticalCurvedList"/>
    <dgm:cxn modelId="{31950187-1348-4D1E-A554-1DC41BC9E93C}" type="presParOf" srcId="{4F7457BB-6B28-4B1A-A995-5F5B2C466A7B}" destId="{B9C9CAFD-DD0E-412C-A29C-83E2BAB2A754}" srcOrd="4" destOrd="0" presId="urn:microsoft.com/office/officeart/2008/layout/VerticalCurvedList"/>
    <dgm:cxn modelId="{A955EA6A-E3DA-4F76-BC45-C6E689A12F1A}" type="presParOf" srcId="{B9C9CAFD-DD0E-412C-A29C-83E2BAB2A754}" destId="{11D3DD3D-6B27-48DA-9446-C627D997A3D6}" srcOrd="0" destOrd="0" presId="urn:microsoft.com/office/officeart/2008/layout/VerticalCurvedList"/>
    <dgm:cxn modelId="{23AF6E39-4209-4DF6-A1EE-FAF2711A165B}" type="presParOf" srcId="{4F7457BB-6B28-4B1A-A995-5F5B2C466A7B}" destId="{97999D4E-34EA-4B3E-942C-339DE27ED500}" srcOrd="5" destOrd="0" presId="urn:microsoft.com/office/officeart/2008/layout/VerticalCurvedList"/>
    <dgm:cxn modelId="{B62F42D7-360E-4115-9F82-E5A314889707}" type="presParOf" srcId="{4F7457BB-6B28-4B1A-A995-5F5B2C466A7B}" destId="{F64E0CEC-8398-4B5F-9C75-ACC91BB02E3C}" srcOrd="6" destOrd="0" presId="urn:microsoft.com/office/officeart/2008/layout/VerticalCurvedList"/>
    <dgm:cxn modelId="{D915014F-6FF2-4F5D-B8F6-7C7732AC421E}" type="presParOf" srcId="{F64E0CEC-8398-4B5F-9C75-ACC91BB02E3C}" destId="{042CDBFE-BB0F-45B0-B11F-3EE54EA23D8D}" srcOrd="0" destOrd="0" presId="urn:microsoft.com/office/officeart/2008/layout/VerticalCurvedList"/>
    <dgm:cxn modelId="{D542F9C3-AC6D-4FD9-80F0-E806CEE63695}" type="presParOf" srcId="{4F7457BB-6B28-4B1A-A995-5F5B2C466A7B}" destId="{3A4AFB8E-8DC5-493C-9549-0C66FE328011}" srcOrd="7" destOrd="0" presId="urn:microsoft.com/office/officeart/2008/layout/VerticalCurvedList"/>
    <dgm:cxn modelId="{46F70043-48E2-4059-9A31-ABFB2ECBC566}" type="presParOf" srcId="{4F7457BB-6B28-4B1A-A995-5F5B2C466A7B}" destId="{A017A3C8-2511-4BAC-9500-402020F2548F}" srcOrd="8" destOrd="0" presId="urn:microsoft.com/office/officeart/2008/layout/VerticalCurvedList"/>
    <dgm:cxn modelId="{722738CB-B8C3-42B1-98D3-CFDC195E62A6}" type="presParOf" srcId="{A017A3C8-2511-4BAC-9500-402020F2548F}" destId="{1A5AADD7-965F-4974-94DB-AC2B073BE6F7}" srcOrd="0" destOrd="0" presId="urn:microsoft.com/office/officeart/2008/layout/VerticalCurvedList"/>
    <dgm:cxn modelId="{57E239CF-7194-4900-B0EB-32CC0C7DEF51}" type="presParOf" srcId="{4F7457BB-6B28-4B1A-A995-5F5B2C466A7B}" destId="{D8E3998D-3D3B-4F68-992C-E4F5460126D9}" srcOrd="9" destOrd="0" presId="urn:microsoft.com/office/officeart/2008/layout/VerticalCurvedList"/>
    <dgm:cxn modelId="{9894C877-A2D8-4AB1-95ED-12E7B484C8DD}" type="presParOf" srcId="{4F7457BB-6B28-4B1A-A995-5F5B2C466A7B}" destId="{ABBB71A5-1A45-450E-B371-4D12DA33D8A0}" srcOrd="10" destOrd="0" presId="urn:microsoft.com/office/officeart/2008/layout/VerticalCurvedList"/>
    <dgm:cxn modelId="{AD4EED26-16D4-4D62-BCF2-B4077028E9C0}" type="presParOf" srcId="{ABBB71A5-1A45-450E-B371-4D12DA33D8A0}" destId="{C15ED547-7FE8-4689-B81B-088BB2E6A46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81E2AE-A86D-4DA0-9C84-08A1C689AA5C}">
      <dsp:nvSpPr>
        <dsp:cNvPr id="0" name=""/>
        <dsp:cNvSpPr/>
      </dsp:nvSpPr>
      <dsp:spPr>
        <a:xfrm>
          <a:off x="-3808720" y="-584973"/>
          <a:ext cx="4539561" cy="4539561"/>
        </a:xfrm>
        <a:prstGeom prst="blockArc">
          <a:avLst>
            <a:gd name="adj1" fmla="val 18900000"/>
            <a:gd name="adj2" fmla="val 2700000"/>
            <a:gd name="adj3" fmla="val 445"/>
          </a:avLst>
        </a:prstGeom>
        <a:noFill/>
        <a:ln w="25400" cap="flat" cmpd="sng" algn="ctr">
          <a:solidFill>
            <a:srgbClr val="4F81BD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151277-6932-4434-A6E3-457755ECCEC4}">
      <dsp:nvSpPr>
        <dsp:cNvPr id="0" name=""/>
        <dsp:cNvSpPr/>
      </dsp:nvSpPr>
      <dsp:spPr>
        <a:xfrm>
          <a:off x="320372" y="210533"/>
          <a:ext cx="4569126" cy="421336"/>
        </a:xfrm>
        <a:prstGeom prst="rect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436" tIns="30480" rIns="30480" bIns="3048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需要插入</a:t>
          </a:r>
          <a:r>
            <a:rPr lang="en-US" sz="1200" kern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KDM201</a:t>
          </a:r>
          <a:r>
            <a:rPr lang="zh-CN" altLang="en-US" sz="1200" kern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机箱使用</a:t>
          </a:r>
          <a:endParaRPr lang="zh-CN" altLang="en-US" sz="1200" kern="1200" dirty="0">
            <a:solidFill>
              <a:srgbClr val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320372" y="210533"/>
        <a:ext cx="4569126" cy="421336"/>
      </dsp:txXfrm>
    </dsp:sp>
    <dsp:sp modelId="{E5CC330A-0383-46CF-9A4E-746E9911F740}">
      <dsp:nvSpPr>
        <dsp:cNvPr id="0" name=""/>
        <dsp:cNvSpPr/>
      </dsp:nvSpPr>
      <dsp:spPr>
        <a:xfrm>
          <a:off x="57037" y="157866"/>
          <a:ext cx="526670" cy="526670"/>
        </a:xfrm>
        <a:prstGeom prst="ellipse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F81BD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3065CC-2D0D-42EA-AB9B-6FD31FF1A961}">
      <dsp:nvSpPr>
        <dsp:cNvPr id="0" name=""/>
        <dsp:cNvSpPr/>
      </dsp:nvSpPr>
      <dsp:spPr>
        <a:xfrm>
          <a:off x="622290" y="842336"/>
          <a:ext cx="4267209" cy="421336"/>
        </a:xfrm>
        <a:prstGeom prst="rect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436" tIns="30480" rIns="30480" bIns="3048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支持</a:t>
          </a:r>
          <a:r>
            <a:rPr lang="en-US" sz="1200" kern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IPC</a:t>
          </a:r>
          <a:r>
            <a:rPr lang="zh-CN" altLang="en-US" sz="1200" kern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、</a:t>
          </a:r>
          <a:r>
            <a:rPr lang="en-US" sz="1200" kern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NVR</a:t>
          </a:r>
          <a:r>
            <a:rPr lang="zh-CN" altLang="en-US" sz="1200" kern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等前端设备接入，最大可接入</a:t>
          </a:r>
          <a:r>
            <a:rPr lang="en-US" sz="1200" kern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300</a:t>
          </a:r>
          <a:r>
            <a:rPr lang="zh-CN" altLang="en-US" sz="1200" kern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个监控点</a:t>
          </a:r>
          <a:endParaRPr lang="zh-CN" altLang="en-US" sz="1200" kern="1200" dirty="0">
            <a:solidFill>
              <a:srgbClr val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622290" y="842336"/>
        <a:ext cx="4267209" cy="421336"/>
      </dsp:txXfrm>
    </dsp:sp>
    <dsp:sp modelId="{11D3DD3D-6B27-48DA-9446-C627D997A3D6}">
      <dsp:nvSpPr>
        <dsp:cNvPr id="0" name=""/>
        <dsp:cNvSpPr/>
      </dsp:nvSpPr>
      <dsp:spPr>
        <a:xfrm>
          <a:off x="358954" y="789669"/>
          <a:ext cx="526670" cy="526670"/>
        </a:xfrm>
        <a:prstGeom prst="ellipse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F81BD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999D4E-34EA-4B3E-942C-339DE27ED500}">
      <dsp:nvSpPr>
        <dsp:cNvPr id="0" name=""/>
        <dsp:cNvSpPr/>
      </dsp:nvSpPr>
      <dsp:spPr>
        <a:xfrm>
          <a:off x="714954" y="1474138"/>
          <a:ext cx="4174544" cy="421336"/>
        </a:xfrm>
        <a:prstGeom prst="rect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436" tIns="30480" rIns="30480" bIns="3048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支持作为下级平台向上级级联组网，不支持向下级联</a:t>
          </a:r>
          <a:endParaRPr lang="zh-CN" altLang="en-US" sz="1200" kern="1200" dirty="0">
            <a:solidFill>
              <a:srgbClr val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714954" y="1474138"/>
        <a:ext cx="4174544" cy="421336"/>
      </dsp:txXfrm>
    </dsp:sp>
    <dsp:sp modelId="{042CDBFE-BB0F-45B0-B11F-3EE54EA23D8D}">
      <dsp:nvSpPr>
        <dsp:cNvPr id="0" name=""/>
        <dsp:cNvSpPr/>
      </dsp:nvSpPr>
      <dsp:spPr>
        <a:xfrm>
          <a:off x="451619" y="1421471"/>
          <a:ext cx="526670" cy="526670"/>
        </a:xfrm>
        <a:prstGeom prst="ellipse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F81BD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4AFB8E-8DC5-493C-9549-0C66FE328011}">
      <dsp:nvSpPr>
        <dsp:cNvPr id="0" name=""/>
        <dsp:cNvSpPr/>
      </dsp:nvSpPr>
      <dsp:spPr>
        <a:xfrm>
          <a:off x="622290" y="2105941"/>
          <a:ext cx="4267209" cy="421336"/>
        </a:xfrm>
        <a:prstGeom prst="rect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436" tIns="30480" rIns="30480" bIns="3048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支持接入</a:t>
          </a:r>
          <a:r>
            <a:rPr lang="en-US" sz="1200" kern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NRU</a:t>
          </a:r>
          <a:r>
            <a:rPr lang="zh-CN" altLang="en-US" sz="1200" kern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模式磁盘阵列，不支持从平台堆叠组网</a:t>
          </a:r>
          <a:endParaRPr lang="zh-CN" altLang="en-US" sz="1200" kern="1200" dirty="0">
            <a:solidFill>
              <a:srgbClr val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622290" y="2105941"/>
        <a:ext cx="4267209" cy="421336"/>
      </dsp:txXfrm>
    </dsp:sp>
    <dsp:sp modelId="{1A5AADD7-965F-4974-94DB-AC2B073BE6F7}">
      <dsp:nvSpPr>
        <dsp:cNvPr id="0" name=""/>
        <dsp:cNvSpPr/>
      </dsp:nvSpPr>
      <dsp:spPr>
        <a:xfrm>
          <a:off x="358954" y="2053274"/>
          <a:ext cx="526670" cy="526670"/>
        </a:xfrm>
        <a:prstGeom prst="ellipse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F81BD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E3998D-3D3B-4F68-992C-E4F5460126D9}">
      <dsp:nvSpPr>
        <dsp:cNvPr id="0" name=""/>
        <dsp:cNvSpPr/>
      </dsp:nvSpPr>
      <dsp:spPr>
        <a:xfrm>
          <a:off x="320372" y="2737743"/>
          <a:ext cx="4569126" cy="421336"/>
        </a:xfrm>
        <a:prstGeom prst="rect">
          <a:avLst/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436" tIns="30480" rIns="30480" bIns="30480" numCol="1" spcCol="1270" anchor="ctr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不支持</a:t>
          </a:r>
          <a:r>
            <a:rPr lang="en-US" sz="1200" kern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GB/T 28181</a:t>
          </a:r>
          <a:r>
            <a:rPr lang="zh-CN" altLang="en-US" sz="1200" kern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新国标</a:t>
          </a:r>
          <a:endParaRPr lang="zh-CN" altLang="en-US" sz="1200" kern="1200" dirty="0">
            <a:solidFill>
              <a:srgbClr val="FFFFFF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320372" y="2737743"/>
        <a:ext cx="4569126" cy="421336"/>
      </dsp:txXfrm>
    </dsp:sp>
    <dsp:sp modelId="{C15ED547-7FE8-4689-B81B-088BB2E6A469}">
      <dsp:nvSpPr>
        <dsp:cNvPr id="0" name=""/>
        <dsp:cNvSpPr/>
      </dsp:nvSpPr>
      <dsp:spPr>
        <a:xfrm>
          <a:off x="57037" y="2685076"/>
          <a:ext cx="526670" cy="526670"/>
        </a:xfrm>
        <a:prstGeom prst="ellipse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4F81BD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2923FD-2CCE-4FB5-964B-97299AFCA2BE}" type="datetimeFigureOut">
              <a:rPr lang="zh-CN" altLang="en-US" smtClean="0"/>
              <a:t>2016/5/17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3D9BB9-EF9D-4F48-92E2-3327F1D933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842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D9BB9-EF9D-4F48-92E2-3327F1D9338B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6246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3D9BB9-EF9D-4F48-92E2-3327F1D9338B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085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副标题 2"/>
          <p:cNvSpPr>
            <a:spLocks noGrp="1"/>
          </p:cNvSpPr>
          <p:nvPr>
            <p:ph type="subTitle" idx="13"/>
          </p:nvPr>
        </p:nvSpPr>
        <p:spPr>
          <a:xfrm>
            <a:off x="2109339" y="3158091"/>
            <a:ext cx="43348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lang="zh-CN" altLang="en-US" sz="1600" b="1" dirty="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09339" y="2655983"/>
            <a:ext cx="4978896" cy="430887"/>
          </a:xfr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algn="l">
              <a:defRPr lang="zh-CN" altLang="en-US" sz="2800" b="1" dirty="0">
                <a:solidFill>
                  <a:srgbClr val="0070C0"/>
                </a:solidFill>
                <a:latin typeface="+mj-ea"/>
                <a:cs typeface="+mn-cs"/>
              </a:defRPr>
            </a:lvl1pPr>
          </a:lstStyle>
          <a:p>
            <a:pPr marL="0" lvl="0" algn="l"/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4283968" y="915566"/>
            <a:ext cx="4860032" cy="14305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2706834" y="915566"/>
            <a:ext cx="1497654" cy="14305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icture 3" descr="E:\科达VI\科达灰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894" y="4567659"/>
            <a:ext cx="1100461" cy="15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E:\平安城市\“科达平安城市解决方案”文件夹928\Links\Nipic_8952533_20130731142323512000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339" y="915567"/>
            <a:ext cx="2146054" cy="1430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6" y="5078731"/>
            <a:ext cx="9143009" cy="61912"/>
          </a:xfrm>
          <a:prstGeom prst="rect">
            <a:avLst/>
          </a:prstGeom>
          <a:gradFill>
            <a:gsLst>
              <a:gs pos="0">
                <a:srgbClr val="0070C0">
                  <a:alpha val="0"/>
                </a:srgbClr>
              </a:gs>
              <a:gs pos="100000">
                <a:srgbClr val="0070C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3" tIns="45702" rIns="91403" bIns="45702"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7548211" y="4841865"/>
            <a:ext cx="1595791" cy="301641"/>
          </a:xfrm>
          <a:custGeom>
            <a:avLst/>
            <a:gdLst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5791"/>
              <a:gd name="connsiteY0" fmla="*/ 300203 h 318310"/>
              <a:gd name="connsiteX1" fmla="*/ 99588 w 1595791"/>
              <a:gd name="connsiteY1" fmla="*/ 146294 h 318310"/>
              <a:gd name="connsiteX2" fmla="*/ 461727 w 1595791"/>
              <a:gd name="connsiteY2" fmla="*/ 1438 h 318310"/>
              <a:gd name="connsiteX3" fmla="*/ 1595791 w 1595791"/>
              <a:gd name="connsiteY3" fmla="*/ 0 h 318310"/>
              <a:gd name="connsiteX4" fmla="*/ 1593410 w 1595791"/>
              <a:gd name="connsiteY4" fmla="*/ 318310 h 318310"/>
              <a:gd name="connsiteX5" fmla="*/ 0 w 1595791"/>
              <a:gd name="connsiteY5" fmla="*/ 300203 h 318310"/>
              <a:gd name="connsiteX0" fmla="*/ 0 w 1596020"/>
              <a:gd name="connsiteY0" fmla="*/ 300203 h 300203"/>
              <a:gd name="connsiteX1" fmla="*/ 99588 w 1596020"/>
              <a:gd name="connsiteY1" fmla="*/ 146294 h 300203"/>
              <a:gd name="connsiteX2" fmla="*/ 461727 w 1596020"/>
              <a:gd name="connsiteY2" fmla="*/ 1438 h 300203"/>
              <a:gd name="connsiteX3" fmla="*/ 1595791 w 1596020"/>
              <a:gd name="connsiteY3" fmla="*/ 0 h 300203"/>
              <a:gd name="connsiteX4" fmla="*/ 1595791 w 1596020"/>
              <a:gd name="connsiteY4" fmla="*/ 299260 h 300203"/>
              <a:gd name="connsiteX5" fmla="*/ 0 w 1596020"/>
              <a:gd name="connsiteY5" fmla="*/ 300203 h 300203"/>
              <a:gd name="connsiteX0" fmla="*/ 0 w 1595791"/>
              <a:gd name="connsiteY0" fmla="*/ 300203 h 301641"/>
              <a:gd name="connsiteX1" fmla="*/ 99588 w 1595791"/>
              <a:gd name="connsiteY1" fmla="*/ 146294 h 301641"/>
              <a:gd name="connsiteX2" fmla="*/ 461727 w 1595791"/>
              <a:gd name="connsiteY2" fmla="*/ 1438 h 301641"/>
              <a:gd name="connsiteX3" fmla="*/ 1595791 w 1595791"/>
              <a:gd name="connsiteY3" fmla="*/ 0 h 301641"/>
              <a:gd name="connsiteX4" fmla="*/ 1593410 w 1595791"/>
              <a:gd name="connsiteY4" fmla="*/ 301641 h 301641"/>
              <a:gd name="connsiteX5" fmla="*/ 0 w 1595791"/>
              <a:gd name="connsiteY5" fmla="*/ 300203 h 301641"/>
              <a:gd name="connsiteX0" fmla="*/ 0 w 1595791"/>
              <a:gd name="connsiteY0" fmla="*/ 300203 h 301641"/>
              <a:gd name="connsiteX1" fmla="*/ 75775 w 1595791"/>
              <a:gd name="connsiteY1" fmla="*/ 184394 h 301641"/>
              <a:gd name="connsiteX2" fmla="*/ 461727 w 1595791"/>
              <a:gd name="connsiteY2" fmla="*/ 1438 h 301641"/>
              <a:gd name="connsiteX3" fmla="*/ 1595791 w 1595791"/>
              <a:gd name="connsiteY3" fmla="*/ 0 h 301641"/>
              <a:gd name="connsiteX4" fmla="*/ 1593410 w 1595791"/>
              <a:gd name="connsiteY4" fmla="*/ 301641 h 301641"/>
              <a:gd name="connsiteX5" fmla="*/ 0 w 1595791"/>
              <a:gd name="connsiteY5" fmla="*/ 300203 h 301641"/>
              <a:gd name="connsiteX0" fmla="*/ 0 w 1595791"/>
              <a:gd name="connsiteY0" fmla="*/ 300203 h 301641"/>
              <a:gd name="connsiteX1" fmla="*/ 75775 w 1595791"/>
              <a:gd name="connsiteY1" fmla="*/ 184394 h 301641"/>
              <a:gd name="connsiteX2" fmla="*/ 461727 w 1595791"/>
              <a:gd name="connsiteY2" fmla="*/ 1438 h 301641"/>
              <a:gd name="connsiteX3" fmla="*/ 1595791 w 1595791"/>
              <a:gd name="connsiteY3" fmla="*/ 0 h 301641"/>
              <a:gd name="connsiteX4" fmla="*/ 1593410 w 1595791"/>
              <a:gd name="connsiteY4" fmla="*/ 301641 h 301641"/>
              <a:gd name="connsiteX5" fmla="*/ 0 w 1595791"/>
              <a:gd name="connsiteY5" fmla="*/ 300203 h 301641"/>
              <a:gd name="connsiteX0" fmla="*/ 0 w 1595791"/>
              <a:gd name="connsiteY0" fmla="*/ 300203 h 301641"/>
              <a:gd name="connsiteX1" fmla="*/ 75775 w 1595791"/>
              <a:gd name="connsiteY1" fmla="*/ 184394 h 301641"/>
              <a:gd name="connsiteX2" fmla="*/ 461727 w 1595791"/>
              <a:gd name="connsiteY2" fmla="*/ 1438 h 301641"/>
              <a:gd name="connsiteX3" fmla="*/ 1595791 w 1595791"/>
              <a:gd name="connsiteY3" fmla="*/ 0 h 301641"/>
              <a:gd name="connsiteX4" fmla="*/ 1593410 w 1595791"/>
              <a:gd name="connsiteY4" fmla="*/ 301641 h 301641"/>
              <a:gd name="connsiteX5" fmla="*/ 0 w 1595791"/>
              <a:gd name="connsiteY5" fmla="*/ 300203 h 301641"/>
              <a:gd name="connsiteX0" fmla="*/ 0 w 1595791"/>
              <a:gd name="connsiteY0" fmla="*/ 300203 h 301641"/>
              <a:gd name="connsiteX1" fmla="*/ 75775 w 1595791"/>
              <a:gd name="connsiteY1" fmla="*/ 184394 h 301641"/>
              <a:gd name="connsiteX2" fmla="*/ 461727 w 1595791"/>
              <a:gd name="connsiteY2" fmla="*/ 1438 h 301641"/>
              <a:gd name="connsiteX3" fmla="*/ 1595791 w 1595791"/>
              <a:gd name="connsiteY3" fmla="*/ 0 h 301641"/>
              <a:gd name="connsiteX4" fmla="*/ 1593410 w 1595791"/>
              <a:gd name="connsiteY4" fmla="*/ 301641 h 301641"/>
              <a:gd name="connsiteX5" fmla="*/ 0 w 1595791"/>
              <a:gd name="connsiteY5" fmla="*/ 300203 h 30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5791" h="301641">
                <a:moveTo>
                  <a:pt x="0" y="300203"/>
                </a:moveTo>
                <a:lnTo>
                  <a:pt x="75775" y="184394"/>
                </a:lnTo>
                <a:cubicBezTo>
                  <a:pt x="139337" y="93248"/>
                  <a:pt x="305296" y="6860"/>
                  <a:pt x="461727" y="1438"/>
                </a:cubicBezTo>
                <a:lnTo>
                  <a:pt x="1595791" y="0"/>
                </a:lnTo>
                <a:cubicBezTo>
                  <a:pt x="1594997" y="106103"/>
                  <a:pt x="1594204" y="195538"/>
                  <a:pt x="1593410" y="301641"/>
                </a:cubicBezTo>
                <a:lnTo>
                  <a:pt x="0" y="3002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63500" dist="25400" dir="132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3" tIns="45702" rIns="91403" bIns="45702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0" y="1"/>
            <a:ext cx="9144000" cy="61912"/>
          </a:xfrm>
          <a:prstGeom prst="rect">
            <a:avLst/>
          </a:prstGeom>
          <a:gradFill>
            <a:gsLst>
              <a:gs pos="0">
                <a:srgbClr val="2E2E2E">
                  <a:alpha val="0"/>
                </a:srgbClr>
              </a:gs>
              <a:gs pos="100000">
                <a:srgbClr val="2E2E2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3" tIns="45702" rIns="91403" bIns="45702" rtlCol="0" anchor="ctr"/>
          <a:lstStyle/>
          <a:p>
            <a:pPr algn="ctr"/>
            <a:endParaRPr lang="zh-CN" altLang="en-US"/>
          </a:p>
        </p:txBody>
      </p:sp>
      <p:pic>
        <p:nvPicPr>
          <p:cNvPr id="17" name="Picture 6" descr="E:\科达VI\科达黑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4932817"/>
            <a:ext cx="864096" cy="11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9674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6" y="5078731"/>
            <a:ext cx="9143009" cy="61912"/>
          </a:xfrm>
          <a:prstGeom prst="rect">
            <a:avLst/>
          </a:prstGeom>
          <a:gradFill>
            <a:gsLst>
              <a:gs pos="0">
                <a:srgbClr val="0070C0">
                  <a:alpha val="0"/>
                </a:srgbClr>
              </a:gs>
              <a:gs pos="100000">
                <a:srgbClr val="0070C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3" tIns="45702" rIns="91403" bIns="45702"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7548211" y="4841865"/>
            <a:ext cx="1595791" cy="301641"/>
          </a:xfrm>
          <a:custGeom>
            <a:avLst/>
            <a:gdLst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5791"/>
              <a:gd name="connsiteY0" fmla="*/ 300203 h 318310"/>
              <a:gd name="connsiteX1" fmla="*/ 99588 w 1595791"/>
              <a:gd name="connsiteY1" fmla="*/ 146294 h 318310"/>
              <a:gd name="connsiteX2" fmla="*/ 461727 w 1595791"/>
              <a:gd name="connsiteY2" fmla="*/ 1438 h 318310"/>
              <a:gd name="connsiteX3" fmla="*/ 1595791 w 1595791"/>
              <a:gd name="connsiteY3" fmla="*/ 0 h 318310"/>
              <a:gd name="connsiteX4" fmla="*/ 1593410 w 1595791"/>
              <a:gd name="connsiteY4" fmla="*/ 318310 h 318310"/>
              <a:gd name="connsiteX5" fmla="*/ 0 w 1595791"/>
              <a:gd name="connsiteY5" fmla="*/ 300203 h 318310"/>
              <a:gd name="connsiteX0" fmla="*/ 0 w 1596020"/>
              <a:gd name="connsiteY0" fmla="*/ 300203 h 300203"/>
              <a:gd name="connsiteX1" fmla="*/ 99588 w 1596020"/>
              <a:gd name="connsiteY1" fmla="*/ 146294 h 300203"/>
              <a:gd name="connsiteX2" fmla="*/ 461727 w 1596020"/>
              <a:gd name="connsiteY2" fmla="*/ 1438 h 300203"/>
              <a:gd name="connsiteX3" fmla="*/ 1595791 w 1596020"/>
              <a:gd name="connsiteY3" fmla="*/ 0 h 300203"/>
              <a:gd name="connsiteX4" fmla="*/ 1595791 w 1596020"/>
              <a:gd name="connsiteY4" fmla="*/ 299260 h 300203"/>
              <a:gd name="connsiteX5" fmla="*/ 0 w 1596020"/>
              <a:gd name="connsiteY5" fmla="*/ 300203 h 300203"/>
              <a:gd name="connsiteX0" fmla="*/ 0 w 1595791"/>
              <a:gd name="connsiteY0" fmla="*/ 300203 h 301641"/>
              <a:gd name="connsiteX1" fmla="*/ 99588 w 1595791"/>
              <a:gd name="connsiteY1" fmla="*/ 146294 h 301641"/>
              <a:gd name="connsiteX2" fmla="*/ 461727 w 1595791"/>
              <a:gd name="connsiteY2" fmla="*/ 1438 h 301641"/>
              <a:gd name="connsiteX3" fmla="*/ 1595791 w 1595791"/>
              <a:gd name="connsiteY3" fmla="*/ 0 h 301641"/>
              <a:gd name="connsiteX4" fmla="*/ 1593410 w 1595791"/>
              <a:gd name="connsiteY4" fmla="*/ 301641 h 301641"/>
              <a:gd name="connsiteX5" fmla="*/ 0 w 1595791"/>
              <a:gd name="connsiteY5" fmla="*/ 300203 h 301641"/>
              <a:gd name="connsiteX0" fmla="*/ 0 w 1595791"/>
              <a:gd name="connsiteY0" fmla="*/ 300203 h 301641"/>
              <a:gd name="connsiteX1" fmla="*/ 75775 w 1595791"/>
              <a:gd name="connsiteY1" fmla="*/ 184394 h 301641"/>
              <a:gd name="connsiteX2" fmla="*/ 461727 w 1595791"/>
              <a:gd name="connsiteY2" fmla="*/ 1438 h 301641"/>
              <a:gd name="connsiteX3" fmla="*/ 1595791 w 1595791"/>
              <a:gd name="connsiteY3" fmla="*/ 0 h 301641"/>
              <a:gd name="connsiteX4" fmla="*/ 1593410 w 1595791"/>
              <a:gd name="connsiteY4" fmla="*/ 301641 h 301641"/>
              <a:gd name="connsiteX5" fmla="*/ 0 w 1595791"/>
              <a:gd name="connsiteY5" fmla="*/ 300203 h 301641"/>
              <a:gd name="connsiteX0" fmla="*/ 0 w 1595791"/>
              <a:gd name="connsiteY0" fmla="*/ 300203 h 301641"/>
              <a:gd name="connsiteX1" fmla="*/ 75775 w 1595791"/>
              <a:gd name="connsiteY1" fmla="*/ 184394 h 301641"/>
              <a:gd name="connsiteX2" fmla="*/ 461727 w 1595791"/>
              <a:gd name="connsiteY2" fmla="*/ 1438 h 301641"/>
              <a:gd name="connsiteX3" fmla="*/ 1595791 w 1595791"/>
              <a:gd name="connsiteY3" fmla="*/ 0 h 301641"/>
              <a:gd name="connsiteX4" fmla="*/ 1593410 w 1595791"/>
              <a:gd name="connsiteY4" fmla="*/ 301641 h 301641"/>
              <a:gd name="connsiteX5" fmla="*/ 0 w 1595791"/>
              <a:gd name="connsiteY5" fmla="*/ 300203 h 301641"/>
              <a:gd name="connsiteX0" fmla="*/ 0 w 1595791"/>
              <a:gd name="connsiteY0" fmla="*/ 300203 h 301641"/>
              <a:gd name="connsiteX1" fmla="*/ 75775 w 1595791"/>
              <a:gd name="connsiteY1" fmla="*/ 184394 h 301641"/>
              <a:gd name="connsiteX2" fmla="*/ 461727 w 1595791"/>
              <a:gd name="connsiteY2" fmla="*/ 1438 h 301641"/>
              <a:gd name="connsiteX3" fmla="*/ 1595791 w 1595791"/>
              <a:gd name="connsiteY3" fmla="*/ 0 h 301641"/>
              <a:gd name="connsiteX4" fmla="*/ 1593410 w 1595791"/>
              <a:gd name="connsiteY4" fmla="*/ 301641 h 301641"/>
              <a:gd name="connsiteX5" fmla="*/ 0 w 1595791"/>
              <a:gd name="connsiteY5" fmla="*/ 300203 h 301641"/>
              <a:gd name="connsiteX0" fmla="*/ 0 w 1595791"/>
              <a:gd name="connsiteY0" fmla="*/ 300203 h 301641"/>
              <a:gd name="connsiteX1" fmla="*/ 75775 w 1595791"/>
              <a:gd name="connsiteY1" fmla="*/ 184394 h 301641"/>
              <a:gd name="connsiteX2" fmla="*/ 461727 w 1595791"/>
              <a:gd name="connsiteY2" fmla="*/ 1438 h 301641"/>
              <a:gd name="connsiteX3" fmla="*/ 1595791 w 1595791"/>
              <a:gd name="connsiteY3" fmla="*/ 0 h 301641"/>
              <a:gd name="connsiteX4" fmla="*/ 1593410 w 1595791"/>
              <a:gd name="connsiteY4" fmla="*/ 301641 h 301641"/>
              <a:gd name="connsiteX5" fmla="*/ 0 w 1595791"/>
              <a:gd name="connsiteY5" fmla="*/ 300203 h 30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5791" h="301641">
                <a:moveTo>
                  <a:pt x="0" y="300203"/>
                </a:moveTo>
                <a:lnTo>
                  <a:pt x="75775" y="184394"/>
                </a:lnTo>
                <a:cubicBezTo>
                  <a:pt x="139337" y="93248"/>
                  <a:pt x="305296" y="6860"/>
                  <a:pt x="461727" y="1438"/>
                </a:cubicBezTo>
                <a:lnTo>
                  <a:pt x="1595791" y="0"/>
                </a:lnTo>
                <a:cubicBezTo>
                  <a:pt x="1594997" y="106103"/>
                  <a:pt x="1594204" y="195538"/>
                  <a:pt x="1593410" y="301641"/>
                </a:cubicBezTo>
                <a:lnTo>
                  <a:pt x="0" y="3002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63500" dist="25400" dir="132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3" tIns="45702" rIns="91403" bIns="45702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0" y="1"/>
            <a:ext cx="9144000" cy="61912"/>
          </a:xfrm>
          <a:prstGeom prst="rect">
            <a:avLst/>
          </a:prstGeom>
          <a:gradFill>
            <a:gsLst>
              <a:gs pos="0">
                <a:srgbClr val="2E2E2E">
                  <a:alpha val="0"/>
                </a:srgbClr>
              </a:gs>
              <a:gs pos="100000">
                <a:srgbClr val="2E2E2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3" tIns="45702" rIns="91403" bIns="45702" rtlCol="0" anchor="ctr"/>
          <a:lstStyle/>
          <a:p>
            <a:pPr algn="ctr"/>
            <a:endParaRPr lang="zh-CN" altLang="en-US"/>
          </a:p>
        </p:txBody>
      </p:sp>
      <p:pic>
        <p:nvPicPr>
          <p:cNvPr id="17" name="Picture 6" descr="E:\科达VI\科达黑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4932817"/>
            <a:ext cx="864096" cy="11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1585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6" y="5078731"/>
            <a:ext cx="9143009" cy="61912"/>
          </a:xfrm>
          <a:prstGeom prst="rect">
            <a:avLst/>
          </a:prstGeom>
          <a:gradFill>
            <a:gsLst>
              <a:gs pos="0">
                <a:srgbClr val="0070C0">
                  <a:alpha val="0"/>
                </a:srgbClr>
              </a:gs>
              <a:gs pos="100000">
                <a:srgbClr val="0070C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3" tIns="45702" rIns="91403" bIns="45702"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7548211" y="4841865"/>
            <a:ext cx="1595791" cy="301641"/>
          </a:xfrm>
          <a:custGeom>
            <a:avLst/>
            <a:gdLst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5791"/>
              <a:gd name="connsiteY0" fmla="*/ 300203 h 318310"/>
              <a:gd name="connsiteX1" fmla="*/ 99588 w 1595791"/>
              <a:gd name="connsiteY1" fmla="*/ 146294 h 318310"/>
              <a:gd name="connsiteX2" fmla="*/ 461727 w 1595791"/>
              <a:gd name="connsiteY2" fmla="*/ 1438 h 318310"/>
              <a:gd name="connsiteX3" fmla="*/ 1595791 w 1595791"/>
              <a:gd name="connsiteY3" fmla="*/ 0 h 318310"/>
              <a:gd name="connsiteX4" fmla="*/ 1593410 w 1595791"/>
              <a:gd name="connsiteY4" fmla="*/ 318310 h 318310"/>
              <a:gd name="connsiteX5" fmla="*/ 0 w 1595791"/>
              <a:gd name="connsiteY5" fmla="*/ 300203 h 318310"/>
              <a:gd name="connsiteX0" fmla="*/ 0 w 1596020"/>
              <a:gd name="connsiteY0" fmla="*/ 300203 h 300203"/>
              <a:gd name="connsiteX1" fmla="*/ 99588 w 1596020"/>
              <a:gd name="connsiteY1" fmla="*/ 146294 h 300203"/>
              <a:gd name="connsiteX2" fmla="*/ 461727 w 1596020"/>
              <a:gd name="connsiteY2" fmla="*/ 1438 h 300203"/>
              <a:gd name="connsiteX3" fmla="*/ 1595791 w 1596020"/>
              <a:gd name="connsiteY3" fmla="*/ 0 h 300203"/>
              <a:gd name="connsiteX4" fmla="*/ 1595791 w 1596020"/>
              <a:gd name="connsiteY4" fmla="*/ 299260 h 300203"/>
              <a:gd name="connsiteX5" fmla="*/ 0 w 1596020"/>
              <a:gd name="connsiteY5" fmla="*/ 300203 h 300203"/>
              <a:gd name="connsiteX0" fmla="*/ 0 w 1595791"/>
              <a:gd name="connsiteY0" fmla="*/ 300203 h 301641"/>
              <a:gd name="connsiteX1" fmla="*/ 99588 w 1595791"/>
              <a:gd name="connsiteY1" fmla="*/ 146294 h 301641"/>
              <a:gd name="connsiteX2" fmla="*/ 461727 w 1595791"/>
              <a:gd name="connsiteY2" fmla="*/ 1438 h 301641"/>
              <a:gd name="connsiteX3" fmla="*/ 1595791 w 1595791"/>
              <a:gd name="connsiteY3" fmla="*/ 0 h 301641"/>
              <a:gd name="connsiteX4" fmla="*/ 1593410 w 1595791"/>
              <a:gd name="connsiteY4" fmla="*/ 301641 h 301641"/>
              <a:gd name="connsiteX5" fmla="*/ 0 w 1595791"/>
              <a:gd name="connsiteY5" fmla="*/ 300203 h 301641"/>
              <a:gd name="connsiteX0" fmla="*/ 0 w 1595791"/>
              <a:gd name="connsiteY0" fmla="*/ 300203 h 301641"/>
              <a:gd name="connsiteX1" fmla="*/ 75775 w 1595791"/>
              <a:gd name="connsiteY1" fmla="*/ 184394 h 301641"/>
              <a:gd name="connsiteX2" fmla="*/ 461727 w 1595791"/>
              <a:gd name="connsiteY2" fmla="*/ 1438 h 301641"/>
              <a:gd name="connsiteX3" fmla="*/ 1595791 w 1595791"/>
              <a:gd name="connsiteY3" fmla="*/ 0 h 301641"/>
              <a:gd name="connsiteX4" fmla="*/ 1593410 w 1595791"/>
              <a:gd name="connsiteY4" fmla="*/ 301641 h 301641"/>
              <a:gd name="connsiteX5" fmla="*/ 0 w 1595791"/>
              <a:gd name="connsiteY5" fmla="*/ 300203 h 301641"/>
              <a:gd name="connsiteX0" fmla="*/ 0 w 1595791"/>
              <a:gd name="connsiteY0" fmla="*/ 300203 h 301641"/>
              <a:gd name="connsiteX1" fmla="*/ 75775 w 1595791"/>
              <a:gd name="connsiteY1" fmla="*/ 184394 h 301641"/>
              <a:gd name="connsiteX2" fmla="*/ 461727 w 1595791"/>
              <a:gd name="connsiteY2" fmla="*/ 1438 h 301641"/>
              <a:gd name="connsiteX3" fmla="*/ 1595791 w 1595791"/>
              <a:gd name="connsiteY3" fmla="*/ 0 h 301641"/>
              <a:gd name="connsiteX4" fmla="*/ 1593410 w 1595791"/>
              <a:gd name="connsiteY4" fmla="*/ 301641 h 301641"/>
              <a:gd name="connsiteX5" fmla="*/ 0 w 1595791"/>
              <a:gd name="connsiteY5" fmla="*/ 300203 h 301641"/>
              <a:gd name="connsiteX0" fmla="*/ 0 w 1595791"/>
              <a:gd name="connsiteY0" fmla="*/ 300203 h 301641"/>
              <a:gd name="connsiteX1" fmla="*/ 75775 w 1595791"/>
              <a:gd name="connsiteY1" fmla="*/ 184394 h 301641"/>
              <a:gd name="connsiteX2" fmla="*/ 461727 w 1595791"/>
              <a:gd name="connsiteY2" fmla="*/ 1438 h 301641"/>
              <a:gd name="connsiteX3" fmla="*/ 1595791 w 1595791"/>
              <a:gd name="connsiteY3" fmla="*/ 0 h 301641"/>
              <a:gd name="connsiteX4" fmla="*/ 1593410 w 1595791"/>
              <a:gd name="connsiteY4" fmla="*/ 301641 h 301641"/>
              <a:gd name="connsiteX5" fmla="*/ 0 w 1595791"/>
              <a:gd name="connsiteY5" fmla="*/ 300203 h 301641"/>
              <a:gd name="connsiteX0" fmla="*/ 0 w 1595791"/>
              <a:gd name="connsiteY0" fmla="*/ 300203 h 301641"/>
              <a:gd name="connsiteX1" fmla="*/ 75775 w 1595791"/>
              <a:gd name="connsiteY1" fmla="*/ 184394 h 301641"/>
              <a:gd name="connsiteX2" fmla="*/ 461727 w 1595791"/>
              <a:gd name="connsiteY2" fmla="*/ 1438 h 301641"/>
              <a:gd name="connsiteX3" fmla="*/ 1595791 w 1595791"/>
              <a:gd name="connsiteY3" fmla="*/ 0 h 301641"/>
              <a:gd name="connsiteX4" fmla="*/ 1593410 w 1595791"/>
              <a:gd name="connsiteY4" fmla="*/ 301641 h 301641"/>
              <a:gd name="connsiteX5" fmla="*/ 0 w 1595791"/>
              <a:gd name="connsiteY5" fmla="*/ 300203 h 30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5791" h="301641">
                <a:moveTo>
                  <a:pt x="0" y="300203"/>
                </a:moveTo>
                <a:lnTo>
                  <a:pt x="75775" y="184394"/>
                </a:lnTo>
                <a:cubicBezTo>
                  <a:pt x="139337" y="93248"/>
                  <a:pt x="305296" y="6860"/>
                  <a:pt x="461727" y="1438"/>
                </a:cubicBezTo>
                <a:lnTo>
                  <a:pt x="1595791" y="0"/>
                </a:lnTo>
                <a:cubicBezTo>
                  <a:pt x="1594997" y="106103"/>
                  <a:pt x="1594204" y="195538"/>
                  <a:pt x="1593410" y="301641"/>
                </a:cubicBezTo>
                <a:lnTo>
                  <a:pt x="0" y="3002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63500" dist="25400" dir="132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3" tIns="45702" rIns="91403" bIns="45702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0" y="1"/>
            <a:ext cx="9144000" cy="61912"/>
          </a:xfrm>
          <a:prstGeom prst="rect">
            <a:avLst/>
          </a:prstGeom>
          <a:gradFill>
            <a:gsLst>
              <a:gs pos="0">
                <a:srgbClr val="2E2E2E">
                  <a:alpha val="0"/>
                </a:srgbClr>
              </a:gs>
              <a:gs pos="100000">
                <a:srgbClr val="2E2E2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3" tIns="45702" rIns="91403" bIns="45702" rtlCol="0" anchor="ctr"/>
          <a:lstStyle/>
          <a:p>
            <a:pPr algn="ctr"/>
            <a:endParaRPr lang="zh-CN" altLang="en-US"/>
          </a:p>
        </p:txBody>
      </p:sp>
      <p:pic>
        <p:nvPicPr>
          <p:cNvPr id="17" name="Picture 6" descr="E:\科达VI\科达黑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4932817"/>
            <a:ext cx="864096" cy="11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8963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6" y="5078731"/>
            <a:ext cx="9143009" cy="61912"/>
          </a:xfrm>
          <a:prstGeom prst="rect">
            <a:avLst/>
          </a:prstGeom>
          <a:gradFill>
            <a:gsLst>
              <a:gs pos="0">
                <a:srgbClr val="0070C0">
                  <a:alpha val="0"/>
                </a:srgbClr>
              </a:gs>
              <a:gs pos="100000">
                <a:srgbClr val="0070C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3" tIns="45702" rIns="91403" bIns="45702"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7548211" y="4841865"/>
            <a:ext cx="1595791" cy="301641"/>
          </a:xfrm>
          <a:custGeom>
            <a:avLst/>
            <a:gdLst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5791"/>
              <a:gd name="connsiteY0" fmla="*/ 300203 h 318310"/>
              <a:gd name="connsiteX1" fmla="*/ 99588 w 1595791"/>
              <a:gd name="connsiteY1" fmla="*/ 146294 h 318310"/>
              <a:gd name="connsiteX2" fmla="*/ 461727 w 1595791"/>
              <a:gd name="connsiteY2" fmla="*/ 1438 h 318310"/>
              <a:gd name="connsiteX3" fmla="*/ 1595791 w 1595791"/>
              <a:gd name="connsiteY3" fmla="*/ 0 h 318310"/>
              <a:gd name="connsiteX4" fmla="*/ 1593410 w 1595791"/>
              <a:gd name="connsiteY4" fmla="*/ 318310 h 318310"/>
              <a:gd name="connsiteX5" fmla="*/ 0 w 1595791"/>
              <a:gd name="connsiteY5" fmla="*/ 300203 h 318310"/>
              <a:gd name="connsiteX0" fmla="*/ 0 w 1596020"/>
              <a:gd name="connsiteY0" fmla="*/ 300203 h 300203"/>
              <a:gd name="connsiteX1" fmla="*/ 99588 w 1596020"/>
              <a:gd name="connsiteY1" fmla="*/ 146294 h 300203"/>
              <a:gd name="connsiteX2" fmla="*/ 461727 w 1596020"/>
              <a:gd name="connsiteY2" fmla="*/ 1438 h 300203"/>
              <a:gd name="connsiteX3" fmla="*/ 1595791 w 1596020"/>
              <a:gd name="connsiteY3" fmla="*/ 0 h 300203"/>
              <a:gd name="connsiteX4" fmla="*/ 1595791 w 1596020"/>
              <a:gd name="connsiteY4" fmla="*/ 299260 h 300203"/>
              <a:gd name="connsiteX5" fmla="*/ 0 w 1596020"/>
              <a:gd name="connsiteY5" fmla="*/ 300203 h 300203"/>
              <a:gd name="connsiteX0" fmla="*/ 0 w 1595791"/>
              <a:gd name="connsiteY0" fmla="*/ 300203 h 301641"/>
              <a:gd name="connsiteX1" fmla="*/ 99588 w 1595791"/>
              <a:gd name="connsiteY1" fmla="*/ 146294 h 301641"/>
              <a:gd name="connsiteX2" fmla="*/ 461727 w 1595791"/>
              <a:gd name="connsiteY2" fmla="*/ 1438 h 301641"/>
              <a:gd name="connsiteX3" fmla="*/ 1595791 w 1595791"/>
              <a:gd name="connsiteY3" fmla="*/ 0 h 301641"/>
              <a:gd name="connsiteX4" fmla="*/ 1593410 w 1595791"/>
              <a:gd name="connsiteY4" fmla="*/ 301641 h 301641"/>
              <a:gd name="connsiteX5" fmla="*/ 0 w 1595791"/>
              <a:gd name="connsiteY5" fmla="*/ 300203 h 301641"/>
              <a:gd name="connsiteX0" fmla="*/ 0 w 1595791"/>
              <a:gd name="connsiteY0" fmla="*/ 300203 h 301641"/>
              <a:gd name="connsiteX1" fmla="*/ 75775 w 1595791"/>
              <a:gd name="connsiteY1" fmla="*/ 184394 h 301641"/>
              <a:gd name="connsiteX2" fmla="*/ 461727 w 1595791"/>
              <a:gd name="connsiteY2" fmla="*/ 1438 h 301641"/>
              <a:gd name="connsiteX3" fmla="*/ 1595791 w 1595791"/>
              <a:gd name="connsiteY3" fmla="*/ 0 h 301641"/>
              <a:gd name="connsiteX4" fmla="*/ 1593410 w 1595791"/>
              <a:gd name="connsiteY4" fmla="*/ 301641 h 301641"/>
              <a:gd name="connsiteX5" fmla="*/ 0 w 1595791"/>
              <a:gd name="connsiteY5" fmla="*/ 300203 h 301641"/>
              <a:gd name="connsiteX0" fmla="*/ 0 w 1595791"/>
              <a:gd name="connsiteY0" fmla="*/ 300203 h 301641"/>
              <a:gd name="connsiteX1" fmla="*/ 75775 w 1595791"/>
              <a:gd name="connsiteY1" fmla="*/ 184394 h 301641"/>
              <a:gd name="connsiteX2" fmla="*/ 461727 w 1595791"/>
              <a:gd name="connsiteY2" fmla="*/ 1438 h 301641"/>
              <a:gd name="connsiteX3" fmla="*/ 1595791 w 1595791"/>
              <a:gd name="connsiteY3" fmla="*/ 0 h 301641"/>
              <a:gd name="connsiteX4" fmla="*/ 1593410 w 1595791"/>
              <a:gd name="connsiteY4" fmla="*/ 301641 h 301641"/>
              <a:gd name="connsiteX5" fmla="*/ 0 w 1595791"/>
              <a:gd name="connsiteY5" fmla="*/ 300203 h 301641"/>
              <a:gd name="connsiteX0" fmla="*/ 0 w 1595791"/>
              <a:gd name="connsiteY0" fmla="*/ 300203 h 301641"/>
              <a:gd name="connsiteX1" fmla="*/ 75775 w 1595791"/>
              <a:gd name="connsiteY1" fmla="*/ 184394 h 301641"/>
              <a:gd name="connsiteX2" fmla="*/ 461727 w 1595791"/>
              <a:gd name="connsiteY2" fmla="*/ 1438 h 301641"/>
              <a:gd name="connsiteX3" fmla="*/ 1595791 w 1595791"/>
              <a:gd name="connsiteY3" fmla="*/ 0 h 301641"/>
              <a:gd name="connsiteX4" fmla="*/ 1593410 w 1595791"/>
              <a:gd name="connsiteY4" fmla="*/ 301641 h 301641"/>
              <a:gd name="connsiteX5" fmla="*/ 0 w 1595791"/>
              <a:gd name="connsiteY5" fmla="*/ 300203 h 301641"/>
              <a:gd name="connsiteX0" fmla="*/ 0 w 1595791"/>
              <a:gd name="connsiteY0" fmla="*/ 300203 h 301641"/>
              <a:gd name="connsiteX1" fmla="*/ 75775 w 1595791"/>
              <a:gd name="connsiteY1" fmla="*/ 184394 h 301641"/>
              <a:gd name="connsiteX2" fmla="*/ 461727 w 1595791"/>
              <a:gd name="connsiteY2" fmla="*/ 1438 h 301641"/>
              <a:gd name="connsiteX3" fmla="*/ 1595791 w 1595791"/>
              <a:gd name="connsiteY3" fmla="*/ 0 h 301641"/>
              <a:gd name="connsiteX4" fmla="*/ 1593410 w 1595791"/>
              <a:gd name="connsiteY4" fmla="*/ 301641 h 301641"/>
              <a:gd name="connsiteX5" fmla="*/ 0 w 1595791"/>
              <a:gd name="connsiteY5" fmla="*/ 300203 h 30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5791" h="301641">
                <a:moveTo>
                  <a:pt x="0" y="300203"/>
                </a:moveTo>
                <a:lnTo>
                  <a:pt x="75775" y="184394"/>
                </a:lnTo>
                <a:cubicBezTo>
                  <a:pt x="139337" y="93248"/>
                  <a:pt x="305296" y="6860"/>
                  <a:pt x="461727" y="1438"/>
                </a:cubicBezTo>
                <a:lnTo>
                  <a:pt x="1595791" y="0"/>
                </a:lnTo>
                <a:cubicBezTo>
                  <a:pt x="1594997" y="106103"/>
                  <a:pt x="1594204" y="195538"/>
                  <a:pt x="1593410" y="301641"/>
                </a:cubicBezTo>
                <a:lnTo>
                  <a:pt x="0" y="3002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63500" dist="25400" dir="132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3" tIns="45702" rIns="91403" bIns="45702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0" y="1"/>
            <a:ext cx="9144000" cy="61912"/>
          </a:xfrm>
          <a:prstGeom prst="rect">
            <a:avLst/>
          </a:prstGeom>
          <a:gradFill>
            <a:gsLst>
              <a:gs pos="0">
                <a:srgbClr val="2E2E2E">
                  <a:alpha val="0"/>
                </a:srgbClr>
              </a:gs>
              <a:gs pos="100000">
                <a:srgbClr val="2E2E2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3" tIns="45702" rIns="91403" bIns="45702" rtlCol="0" anchor="ctr"/>
          <a:lstStyle/>
          <a:p>
            <a:pPr algn="ctr"/>
            <a:endParaRPr lang="zh-CN" altLang="en-US"/>
          </a:p>
        </p:txBody>
      </p:sp>
      <p:pic>
        <p:nvPicPr>
          <p:cNvPr id="17" name="Picture 6" descr="E:\科达VI\科达黑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4932817"/>
            <a:ext cx="864096" cy="11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7877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6" y="5078731"/>
            <a:ext cx="9143009" cy="61912"/>
          </a:xfrm>
          <a:prstGeom prst="rect">
            <a:avLst/>
          </a:prstGeom>
          <a:gradFill>
            <a:gsLst>
              <a:gs pos="0">
                <a:srgbClr val="0070C0">
                  <a:alpha val="0"/>
                </a:srgbClr>
              </a:gs>
              <a:gs pos="100000">
                <a:srgbClr val="0070C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3" tIns="45702" rIns="91403" bIns="45702"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7548211" y="4841865"/>
            <a:ext cx="1595791" cy="301641"/>
          </a:xfrm>
          <a:custGeom>
            <a:avLst/>
            <a:gdLst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5791"/>
              <a:gd name="connsiteY0" fmla="*/ 300203 h 318310"/>
              <a:gd name="connsiteX1" fmla="*/ 99588 w 1595791"/>
              <a:gd name="connsiteY1" fmla="*/ 146294 h 318310"/>
              <a:gd name="connsiteX2" fmla="*/ 461727 w 1595791"/>
              <a:gd name="connsiteY2" fmla="*/ 1438 h 318310"/>
              <a:gd name="connsiteX3" fmla="*/ 1595791 w 1595791"/>
              <a:gd name="connsiteY3" fmla="*/ 0 h 318310"/>
              <a:gd name="connsiteX4" fmla="*/ 1593410 w 1595791"/>
              <a:gd name="connsiteY4" fmla="*/ 318310 h 318310"/>
              <a:gd name="connsiteX5" fmla="*/ 0 w 1595791"/>
              <a:gd name="connsiteY5" fmla="*/ 300203 h 318310"/>
              <a:gd name="connsiteX0" fmla="*/ 0 w 1596020"/>
              <a:gd name="connsiteY0" fmla="*/ 300203 h 300203"/>
              <a:gd name="connsiteX1" fmla="*/ 99588 w 1596020"/>
              <a:gd name="connsiteY1" fmla="*/ 146294 h 300203"/>
              <a:gd name="connsiteX2" fmla="*/ 461727 w 1596020"/>
              <a:gd name="connsiteY2" fmla="*/ 1438 h 300203"/>
              <a:gd name="connsiteX3" fmla="*/ 1595791 w 1596020"/>
              <a:gd name="connsiteY3" fmla="*/ 0 h 300203"/>
              <a:gd name="connsiteX4" fmla="*/ 1595791 w 1596020"/>
              <a:gd name="connsiteY4" fmla="*/ 299260 h 300203"/>
              <a:gd name="connsiteX5" fmla="*/ 0 w 1596020"/>
              <a:gd name="connsiteY5" fmla="*/ 300203 h 300203"/>
              <a:gd name="connsiteX0" fmla="*/ 0 w 1595791"/>
              <a:gd name="connsiteY0" fmla="*/ 300203 h 301641"/>
              <a:gd name="connsiteX1" fmla="*/ 99588 w 1595791"/>
              <a:gd name="connsiteY1" fmla="*/ 146294 h 301641"/>
              <a:gd name="connsiteX2" fmla="*/ 461727 w 1595791"/>
              <a:gd name="connsiteY2" fmla="*/ 1438 h 301641"/>
              <a:gd name="connsiteX3" fmla="*/ 1595791 w 1595791"/>
              <a:gd name="connsiteY3" fmla="*/ 0 h 301641"/>
              <a:gd name="connsiteX4" fmla="*/ 1593410 w 1595791"/>
              <a:gd name="connsiteY4" fmla="*/ 301641 h 301641"/>
              <a:gd name="connsiteX5" fmla="*/ 0 w 1595791"/>
              <a:gd name="connsiteY5" fmla="*/ 300203 h 301641"/>
              <a:gd name="connsiteX0" fmla="*/ 0 w 1595791"/>
              <a:gd name="connsiteY0" fmla="*/ 300203 h 301641"/>
              <a:gd name="connsiteX1" fmla="*/ 75775 w 1595791"/>
              <a:gd name="connsiteY1" fmla="*/ 184394 h 301641"/>
              <a:gd name="connsiteX2" fmla="*/ 461727 w 1595791"/>
              <a:gd name="connsiteY2" fmla="*/ 1438 h 301641"/>
              <a:gd name="connsiteX3" fmla="*/ 1595791 w 1595791"/>
              <a:gd name="connsiteY3" fmla="*/ 0 h 301641"/>
              <a:gd name="connsiteX4" fmla="*/ 1593410 w 1595791"/>
              <a:gd name="connsiteY4" fmla="*/ 301641 h 301641"/>
              <a:gd name="connsiteX5" fmla="*/ 0 w 1595791"/>
              <a:gd name="connsiteY5" fmla="*/ 300203 h 301641"/>
              <a:gd name="connsiteX0" fmla="*/ 0 w 1595791"/>
              <a:gd name="connsiteY0" fmla="*/ 300203 h 301641"/>
              <a:gd name="connsiteX1" fmla="*/ 75775 w 1595791"/>
              <a:gd name="connsiteY1" fmla="*/ 184394 h 301641"/>
              <a:gd name="connsiteX2" fmla="*/ 461727 w 1595791"/>
              <a:gd name="connsiteY2" fmla="*/ 1438 h 301641"/>
              <a:gd name="connsiteX3" fmla="*/ 1595791 w 1595791"/>
              <a:gd name="connsiteY3" fmla="*/ 0 h 301641"/>
              <a:gd name="connsiteX4" fmla="*/ 1593410 w 1595791"/>
              <a:gd name="connsiteY4" fmla="*/ 301641 h 301641"/>
              <a:gd name="connsiteX5" fmla="*/ 0 w 1595791"/>
              <a:gd name="connsiteY5" fmla="*/ 300203 h 301641"/>
              <a:gd name="connsiteX0" fmla="*/ 0 w 1595791"/>
              <a:gd name="connsiteY0" fmla="*/ 300203 h 301641"/>
              <a:gd name="connsiteX1" fmla="*/ 75775 w 1595791"/>
              <a:gd name="connsiteY1" fmla="*/ 184394 h 301641"/>
              <a:gd name="connsiteX2" fmla="*/ 461727 w 1595791"/>
              <a:gd name="connsiteY2" fmla="*/ 1438 h 301641"/>
              <a:gd name="connsiteX3" fmla="*/ 1595791 w 1595791"/>
              <a:gd name="connsiteY3" fmla="*/ 0 h 301641"/>
              <a:gd name="connsiteX4" fmla="*/ 1593410 w 1595791"/>
              <a:gd name="connsiteY4" fmla="*/ 301641 h 301641"/>
              <a:gd name="connsiteX5" fmla="*/ 0 w 1595791"/>
              <a:gd name="connsiteY5" fmla="*/ 300203 h 301641"/>
              <a:gd name="connsiteX0" fmla="*/ 0 w 1595791"/>
              <a:gd name="connsiteY0" fmla="*/ 300203 h 301641"/>
              <a:gd name="connsiteX1" fmla="*/ 75775 w 1595791"/>
              <a:gd name="connsiteY1" fmla="*/ 184394 h 301641"/>
              <a:gd name="connsiteX2" fmla="*/ 461727 w 1595791"/>
              <a:gd name="connsiteY2" fmla="*/ 1438 h 301641"/>
              <a:gd name="connsiteX3" fmla="*/ 1595791 w 1595791"/>
              <a:gd name="connsiteY3" fmla="*/ 0 h 301641"/>
              <a:gd name="connsiteX4" fmla="*/ 1593410 w 1595791"/>
              <a:gd name="connsiteY4" fmla="*/ 301641 h 301641"/>
              <a:gd name="connsiteX5" fmla="*/ 0 w 1595791"/>
              <a:gd name="connsiteY5" fmla="*/ 300203 h 30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5791" h="301641">
                <a:moveTo>
                  <a:pt x="0" y="300203"/>
                </a:moveTo>
                <a:lnTo>
                  <a:pt x="75775" y="184394"/>
                </a:lnTo>
                <a:cubicBezTo>
                  <a:pt x="139337" y="93248"/>
                  <a:pt x="305296" y="6860"/>
                  <a:pt x="461727" y="1438"/>
                </a:cubicBezTo>
                <a:lnTo>
                  <a:pt x="1595791" y="0"/>
                </a:lnTo>
                <a:cubicBezTo>
                  <a:pt x="1594997" y="106103"/>
                  <a:pt x="1594204" y="195538"/>
                  <a:pt x="1593410" y="301641"/>
                </a:cubicBezTo>
                <a:lnTo>
                  <a:pt x="0" y="3002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63500" dist="25400" dir="132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3" tIns="45702" rIns="91403" bIns="45702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0" y="1"/>
            <a:ext cx="9144000" cy="61912"/>
          </a:xfrm>
          <a:prstGeom prst="rect">
            <a:avLst/>
          </a:prstGeom>
          <a:gradFill>
            <a:gsLst>
              <a:gs pos="0">
                <a:srgbClr val="2E2E2E">
                  <a:alpha val="0"/>
                </a:srgbClr>
              </a:gs>
              <a:gs pos="100000">
                <a:srgbClr val="2E2E2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3" tIns="45702" rIns="91403" bIns="45702" rtlCol="0" anchor="ctr"/>
          <a:lstStyle/>
          <a:p>
            <a:pPr algn="ctr"/>
            <a:endParaRPr lang="zh-CN" altLang="en-US"/>
          </a:p>
        </p:txBody>
      </p:sp>
      <p:pic>
        <p:nvPicPr>
          <p:cNvPr id="17" name="Picture 6" descr="E:\科达VI\科达黑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4932817"/>
            <a:ext cx="864096" cy="11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5941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6" y="5078731"/>
            <a:ext cx="9143009" cy="61912"/>
          </a:xfrm>
          <a:prstGeom prst="rect">
            <a:avLst/>
          </a:prstGeom>
          <a:gradFill>
            <a:gsLst>
              <a:gs pos="0">
                <a:srgbClr val="0070C0">
                  <a:alpha val="0"/>
                </a:srgbClr>
              </a:gs>
              <a:gs pos="100000">
                <a:srgbClr val="0070C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3" tIns="45702" rIns="91403" bIns="45702"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7548211" y="4841865"/>
            <a:ext cx="1595791" cy="301641"/>
          </a:xfrm>
          <a:custGeom>
            <a:avLst/>
            <a:gdLst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5791"/>
              <a:gd name="connsiteY0" fmla="*/ 300203 h 318310"/>
              <a:gd name="connsiteX1" fmla="*/ 99588 w 1595791"/>
              <a:gd name="connsiteY1" fmla="*/ 146294 h 318310"/>
              <a:gd name="connsiteX2" fmla="*/ 461727 w 1595791"/>
              <a:gd name="connsiteY2" fmla="*/ 1438 h 318310"/>
              <a:gd name="connsiteX3" fmla="*/ 1595791 w 1595791"/>
              <a:gd name="connsiteY3" fmla="*/ 0 h 318310"/>
              <a:gd name="connsiteX4" fmla="*/ 1593410 w 1595791"/>
              <a:gd name="connsiteY4" fmla="*/ 318310 h 318310"/>
              <a:gd name="connsiteX5" fmla="*/ 0 w 1595791"/>
              <a:gd name="connsiteY5" fmla="*/ 300203 h 318310"/>
              <a:gd name="connsiteX0" fmla="*/ 0 w 1596020"/>
              <a:gd name="connsiteY0" fmla="*/ 300203 h 300203"/>
              <a:gd name="connsiteX1" fmla="*/ 99588 w 1596020"/>
              <a:gd name="connsiteY1" fmla="*/ 146294 h 300203"/>
              <a:gd name="connsiteX2" fmla="*/ 461727 w 1596020"/>
              <a:gd name="connsiteY2" fmla="*/ 1438 h 300203"/>
              <a:gd name="connsiteX3" fmla="*/ 1595791 w 1596020"/>
              <a:gd name="connsiteY3" fmla="*/ 0 h 300203"/>
              <a:gd name="connsiteX4" fmla="*/ 1595791 w 1596020"/>
              <a:gd name="connsiteY4" fmla="*/ 299260 h 300203"/>
              <a:gd name="connsiteX5" fmla="*/ 0 w 1596020"/>
              <a:gd name="connsiteY5" fmla="*/ 300203 h 300203"/>
              <a:gd name="connsiteX0" fmla="*/ 0 w 1595791"/>
              <a:gd name="connsiteY0" fmla="*/ 300203 h 301641"/>
              <a:gd name="connsiteX1" fmla="*/ 99588 w 1595791"/>
              <a:gd name="connsiteY1" fmla="*/ 146294 h 301641"/>
              <a:gd name="connsiteX2" fmla="*/ 461727 w 1595791"/>
              <a:gd name="connsiteY2" fmla="*/ 1438 h 301641"/>
              <a:gd name="connsiteX3" fmla="*/ 1595791 w 1595791"/>
              <a:gd name="connsiteY3" fmla="*/ 0 h 301641"/>
              <a:gd name="connsiteX4" fmla="*/ 1593410 w 1595791"/>
              <a:gd name="connsiteY4" fmla="*/ 301641 h 301641"/>
              <a:gd name="connsiteX5" fmla="*/ 0 w 1595791"/>
              <a:gd name="connsiteY5" fmla="*/ 300203 h 301641"/>
              <a:gd name="connsiteX0" fmla="*/ 0 w 1595791"/>
              <a:gd name="connsiteY0" fmla="*/ 300203 h 301641"/>
              <a:gd name="connsiteX1" fmla="*/ 75775 w 1595791"/>
              <a:gd name="connsiteY1" fmla="*/ 184394 h 301641"/>
              <a:gd name="connsiteX2" fmla="*/ 461727 w 1595791"/>
              <a:gd name="connsiteY2" fmla="*/ 1438 h 301641"/>
              <a:gd name="connsiteX3" fmla="*/ 1595791 w 1595791"/>
              <a:gd name="connsiteY3" fmla="*/ 0 h 301641"/>
              <a:gd name="connsiteX4" fmla="*/ 1593410 w 1595791"/>
              <a:gd name="connsiteY4" fmla="*/ 301641 h 301641"/>
              <a:gd name="connsiteX5" fmla="*/ 0 w 1595791"/>
              <a:gd name="connsiteY5" fmla="*/ 300203 h 301641"/>
              <a:gd name="connsiteX0" fmla="*/ 0 w 1595791"/>
              <a:gd name="connsiteY0" fmla="*/ 300203 h 301641"/>
              <a:gd name="connsiteX1" fmla="*/ 75775 w 1595791"/>
              <a:gd name="connsiteY1" fmla="*/ 184394 h 301641"/>
              <a:gd name="connsiteX2" fmla="*/ 461727 w 1595791"/>
              <a:gd name="connsiteY2" fmla="*/ 1438 h 301641"/>
              <a:gd name="connsiteX3" fmla="*/ 1595791 w 1595791"/>
              <a:gd name="connsiteY3" fmla="*/ 0 h 301641"/>
              <a:gd name="connsiteX4" fmla="*/ 1593410 w 1595791"/>
              <a:gd name="connsiteY4" fmla="*/ 301641 h 301641"/>
              <a:gd name="connsiteX5" fmla="*/ 0 w 1595791"/>
              <a:gd name="connsiteY5" fmla="*/ 300203 h 301641"/>
              <a:gd name="connsiteX0" fmla="*/ 0 w 1595791"/>
              <a:gd name="connsiteY0" fmla="*/ 300203 h 301641"/>
              <a:gd name="connsiteX1" fmla="*/ 75775 w 1595791"/>
              <a:gd name="connsiteY1" fmla="*/ 184394 h 301641"/>
              <a:gd name="connsiteX2" fmla="*/ 461727 w 1595791"/>
              <a:gd name="connsiteY2" fmla="*/ 1438 h 301641"/>
              <a:gd name="connsiteX3" fmla="*/ 1595791 w 1595791"/>
              <a:gd name="connsiteY3" fmla="*/ 0 h 301641"/>
              <a:gd name="connsiteX4" fmla="*/ 1593410 w 1595791"/>
              <a:gd name="connsiteY4" fmla="*/ 301641 h 301641"/>
              <a:gd name="connsiteX5" fmla="*/ 0 w 1595791"/>
              <a:gd name="connsiteY5" fmla="*/ 300203 h 301641"/>
              <a:gd name="connsiteX0" fmla="*/ 0 w 1595791"/>
              <a:gd name="connsiteY0" fmla="*/ 300203 h 301641"/>
              <a:gd name="connsiteX1" fmla="*/ 75775 w 1595791"/>
              <a:gd name="connsiteY1" fmla="*/ 184394 h 301641"/>
              <a:gd name="connsiteX2" fmla="*/ 461727 w 1595791"/>
              <a:gd name="connsiteY2" fmla="*/ 1438 h 301641"/>
              <a:gd name="connsiteX3" fmla="*/ 1595791 w 1595791"/>
              <a:gd name="connsiteY3" fmla="*/ 0 h 301641"/>
              <a:gd name="connsiteX4" fmla="*/ 1593410 w 1595791"/>
              <a:gd name="connsiteY4" fmla="*/ 301641 h 301641"/>
              <a:gd name="connsiteX5" fmla="*/ 0 w 1595791"/>
              <a:gd name="connsiteY5" fmla="*/ 300203 h 30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5791" h="301641">
                <a:moveTo>
                  <a:pt x="0" y="300203"/>
                </a:moveTo>
                <a:lnTo>
                  <a:pt x="75775" y="184394"/>
                </a:lnTo>
                <a:cubicBezTo>
                  <a:pt x="139337" y="93248"/>
                  <a:pt x="305296" y="6860"/>
                  <a:pt x="461727" y="1438"/>
                </a:cubicBezTo>
                <a:lnTo>
                  <a:pt x="1595791" y="0"/>
                </a:lnTo>
                <a:cubicBezTo>
                  <a:pt x="1594997" y="106103"/>
                  <a:pt x="1594204" y="195538"/>
                  <a:pt x="1593410" y="301641"/>
                </a:cubicBezTo>
                <a:lnTo>
                  <a:pt x="0" y="3002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63500" dist="25400" dir="132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3" tIns="45702" rIns="91403" bIns="45702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0" y="1"/>
            <a:ext cx="9144000" cy="61912"/>
          </a:xfrm>
          <a:prstGeom prst="rect">
            <a:avLst/>
          </a:prstGeom>
          <a:gradFill>
            <a:gsLst>
              <a:gs pos="0">
                <a:srgbClr val="2E2E2E">
                  <a:alpha val="0"/>
                </a:srgbClr>
              </a:gs>
              <a:gs pos="100000">
                <a:srgbClr val="2E2E2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3" tIns="45702" rIns="91403" bIns="45702" rtlCol="0" anchor="ctr"/>
          <a:lstStyle/>
          <a:p>
            <a:pPr algn="ctr"/>
            <a:endParaRPr lang="zh-CN" altLang="en-US"/>
          </a:p>
        </p:txBody>
      </p:sp>
      <p:pic>
        <p:nvPicPr>
          <p:cNvPr id="17" name="Picture 6" descr="E:\科达VI\科达黑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4932817"/>
            <a:ext cx="864096" cy="11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7096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6" y="5078731"/>
            <a:ext cx="9143009" cy="61912"/>
          </a:xfrm>
          <a:prstGeom prst="rect">
            <a:avLst/>
          </a:prstGeom>
          <a:gradFill>
            <a:gsLst>
              <a:gs pos="0">
                <a:srgbClr val="0070C0">
                  <a:alpha val="0"/>
                </a:srgbClr>
              </a:gs>
              <a:gs pos="100000">
                <a:srgbClr val="0070C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3" tIns="45702" rIns="91403" bIns="45702"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7548211" y="4841865"/>
            <a:ext cx="1595791" cy="301641"/>
          </a:xfrm>
          <a:custGeom>
            <a:avLst/>
            <a:gdLst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5791"/>
              <a:gd name="connsiteY0" fmla="*/ 300203 h 318310"/>
              <a:gd name="connsiteX1" fmla="*/ 99588 w 1595791"/>
              <a:gd name="connsiteY1" fmla="*/ 146294 h 318310"/>
              <a:gd name="connsiteX2" fmla="*/ 461727 w 1595791"/>
              <a:gd name="connsiteY2" fmla="*/ 1438 h 318310"/>
              <a:gd name="connsiteX3" fmla="*/ 1595791 w 1595791"/>
              <a:gd name="connsiteY3" fmla="*/ 0 h 318310"/>
              <a:gd name="connsiteX4" fmla="*/ 1593410 w 1595791"/>
              <a:gd name="connsiteY4" fmla="*/ 318310 h 318310"/>
              <a:gd name="connsiteX5" fmla="*/ 0 w 1595791"/>
              <a:gd name="connsiteY5" fmla="*/ 300203 h 318310"/>
              <a:gd name="connsiteX0" fmla="*/ 0 w 1596020"/>
              <a:gd name="connsiteY0" fmla="*/ 300203 h 300203"/>
              <a:gd name="connsiteX1" fmla="*/ 99588 w 1596020"/>
              <a:gd name="connsiteY1" fmla="*/ 146294 h 300203"/>
              <a:gd name="connsiteX2" fmla="*/ 461727 w 1596020"/>
              <a:gd name="connsiteY2" fmla="*/ 1438 h 300203"/>
              <a:gd name="connsiteX3" fmla="*/ 1595791 w 1596020"/>
              <a:gd name="connsiteY3" fmla="*/ 0 h 300203"/>
              <a:gd name="connsiteX4" fmla="*/ 1595791 w 1596020"/>
              <a:gd name="connsiteY4" fmla="*/ 299260 h 300203"/>
              <a:gd name="connsiteX5" fmla="*/ 0 w 1596020"/>
              <a:gd name="connsiteY5" fmla="*/ 300203 h 300203"/>
              <a:gd name="connsiteX0" fmla="*/ 0 w 1595791"/>
              <a:gd name="connsiteY0" fmla="*/ 300203 h 301641"/>
              <a:gd name="connsiteX1" fmla="*/ 99588 w 1595791"/>
              <a:gd name="connsiteY1" fmla="*/ 146294 h 301641"/>
              <a:gd name="connsiteX2" fmla="*/ 461727 w 1595791"/>
              <a:gd name="connsiteY2" fmla="*/ 1438 h 301641"/>
              <a:gd name="connsiteX3" fmla="*/ 1595791 w 1595791"/>
              <a:gd name="connsiteY3" fmla="*/ 0 h 301641"/>
              <a:gd name="connsiteX4" fmla="*/ 1593410 w 1595791"/>
              <a:gd name="connsiteY4" fmla="*/ 301641 h 301641"/>
              <a:gd name="connsiteX5" fmla="*/ 0 w 1595791"/>
              <a:gd name="connsiteY5" fmla="*/ 300203 h 301641"/>
              <a:gd name="connsiteX0" fmla="*/ 0 w 1595791"/>
              <a:gd name="connsiteY0" fmla="*/ 300203 h 301641"/>
              <a:gd name="connsiteX1" fmla="*/ 75775 w 1595791"/>
              <a:gd name="connsiteY1" fmla="*/ 184394 h 301641"/>
              <a:gd name="connsiteX2" fmla="*/ 461727 w 1595791"/>
              <a:gd name="connsiteY2" fmla="*/ 1438 h 301641"/>
              <a:gd name="connsiteX3" fmla="*/ 1595791 w 1595791"/>
              <a:gd name="connsiteY3" fmla="*/ 0 h 301641"/>
              <a:gd name="connsiteX4" fmla="*/ 1593410 w 1595791"/>
              <a:gd name="connsiteY4" fmla="*/ 301641 h 301641"/>
              <a:gd name="connsiteX5" fmla="*/ 0 w 1595791"/>
              <a:gd name="connsiteY5" fmla="*/ 300203 h 301641"/>
              <a:gd name="connsiteX0" fmla="*/ 0 w 1595791"/>
              <a:gd name="connsiteY0" fmla="*/ 300203 h 301641"/>
              <a:gd name="connsiteX1" fmla="*/ 75775 w 1595791"/>
              <a:gd name="connsiteY1" fmla="*/ 184394 h 301641"/>
              <a:gd name="connsiteX2" fmla="*/ 461727 w 1595791"/>
              <a:gd name="connsiteY2" fmla="*/ 1438 h 301641"/>
              <a:gd name="connsiteX3" fmla="*/ 1595791 w 1595791"/>
              <a:gd name="connsiteY3" fmla="*/ 0 h 301641"/>
              <a:gd name="connsiteX4" fmla="*/ 1593410 w 1595791"/>
              <a:gd name="connsiteY4" fmla="*/ 301641 h 301641"/>
              <a:gd name="connsiteX5" fmla="*/ 0 w 1595791"/>
              <a:gd name="connsiteY5" fmla="*/ 300203 h 301641"/>
              <a:gd name="connsiteX0" fmla="*/ 0 w 1595791"/>
              <a:gd name="connsiteY0" fmla="*/ 300203 h 301641"/>
              <a:gd name="connsiteX1" fmla="*/ 75775 w 1595791"/>
              <a:gd name="connsiteY1" fmla="*/ 184394 h 301641"/>
              <a:gd name="connsiteX2" fmla="*/ 461727 w 1595791"/>
              <a:gd name="connsiteY2" fmla="*/ 1438 h 301641"/>
              <a:gd name="connsiteX3" fmla="*/ 1595791 w 1595791"/>
              <a:gd name="connsiteY3" fmla="*/ 0 h 301641"/>
              <a:gd name="connsiteX4" fmla="*/ 1593410 w 1595791"/>
              <a:gd name="connsiteY4" fmla="*/ 301641 h 301641"/>
              <a:gd name="connsiteX5" fmla="*/ 0 w 1595791"/>
              <a:gd name="connsiteY5" fmla="*/ 300203 h 301641"/>
              <a:gd name="connsiteX0" fmla="*/ 0 w 1595791"/>
              <a:gd name="connsiteY0" fmla="*/ 300203 h 301641"/>
              <a:gd name="connsiteX1" fmla="*/ 75775 w 1595791"/>
              <a:gd name="connsiteY1" fmla="*/ 184394 h 301641"/>
              <a:gd name="connsiteX2" fmla="*/ 461727 w 1595791"/>
              <a:gd name="connsiteY2" fmla="*/ 1438 h 301641"/>
              <a:gd name="connsiteX3" fmla="*/ 1595791 w 1595791"/>
              <a:gd name="connsiteY3" fmla="*/ 0 h 301641"/>
              <a:gd name="connsiteX4" fmla="*/ 1593410 w 1595791"/>
              <a:gd name="connsiteY4" fmla="*/ 301641 h 301641"/>
              <a:gd name="connsiteX5" fmla="*/ 0 w 1595791"/>
              <a:gd name="connsiteY5" fmla="*/ 300203 h 30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5791" h="301641">
                <a:moveTo>
                  <a:pt x="0" y="300203"/>
                </a:moveTo>
                <a:lnTo>
                  <a:pt x="75775" y="184394"/>
                </a:lnTo>
                <a:cubicBezTo>
                  <a:pt x="139337" y="93248"/>
                  <a:pt x="305296" y="6860"/>
                  <a:pt x="461727" y="1438"/>
                </a:cubicBezTo>
                <a:lnTo>
                  <a:pt x="1595791" y="0"/>
                </a:lnTo>
                <a:cubicBezTo>
                  <a:pt x="1594997" y="106103"/>
                  <a:pt x="1594204" y="195538"/>
                  <a:pt x="1593410" y="301641"/>
                </a:cubicBezTo>
                <a:lnTo>
                  <a:pt x="0" y="3002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63500" dist="25400" dir="132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3" tIns="45702" rIns="91403" bIns="45702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0" y="1"/>
            <a:ext cx="9144000" cy="61912"/>
          </a:xfrm>
          <a:prstGeom prst="rect">
            <a:avLst/>
          </a:prstGeom>
          <a:gradFill>
            <a:gsLst>
              <a:gs pos="0">
                <a:srgbClr val="2E2E2E">
                  <a:alpha val="0"/>
                </a:srgbClr>
              </a:gs>
              <a:gs pos="100000">
                <a:srgbClr val="2E2E2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3" tIns="45702" rIns="91403" bIns="45702" rtlCol="0" anchor="ctr"/>
          <a:lstStyle/>
          <a:p>
            <a:pPr algn="ctr"/>
            <a:endParaRPr lang="zh-CN" altLang="en-US"/>
          </a:p>
        </p:txBody>
      </p:sp>
      <p:pic>
        <p:nvPicPr>
          <p:cNvPr id="17" name="Picture 6" descr="E:\科达VI\科达黑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4932817"/>
            <a:ext cx="864096" cy="11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0847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ls\Desktop\元素设计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735" y="195263"/>
            <a:ext cx="733977" cy="32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5101590"/>
            <a:ext cx="7351938" cy="45719"/>
          </a:xfrm>
          <a:prstGeom prst="rect">
            <a:avLst/>
          </a:prstGeom>
          <a:solidFill>
            <a:srgbClr val="AACD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7378420" y="5101590"/>
            <a:ext cx="17640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2" descr="E:\科达VI\科达灰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683" y="4876006"/>
            <a:ext cx="720080" cy="9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6845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3" descr="线条9.png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lum bright="7000" contrast="-24000"/>
          </a:blip>
          <a:srcRect r="26487"/>
          <a:stretch>
            <a:fillRect/>
          </a:stretch>
        </p:blipFill>
        <p:spPr>
          <a:xfrm>
            <a:off x="8358214" y="0"/>
            <a:ext cx="785786" cy="5143500"/>
          </a:xfrm>
          <a:prstGeom prst="rect">
            <a:avLst/>
          </a:prstGeom>
        </p:spPr>
      </p:pic>
      <p:cxnSp>
        <p:nvCxnSpPr>
          <p:cNvPr id="4" name="直接连接符 5"/>
          <p:cNvCxnSpPr/>
          <p:nvPr userDrawn="1"/>
        </p:nvCxnSpPr>
        <p:spPr>
          <a:xfrm rot="5400000">
            <a:off x="144465" y="306389"/>
            <a:ext cx="611187" cy="1587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6"/>
          <p:cNvCxnSpPr/>
          <p:nvPr userDrawn="1"/>
        </p:nvCxnSpPr>
        <p:spPr>
          <a:xfrm rot="5400000">
            <a:off x="331789" y="179388"/>
            <a:ext cx="360363" cy="158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8"/>
          <p:cNvSpPr/>
          <p:nvPr userDrawn="1"/>
        </p:nvSpPr>
        <p:spPr>
          <a:xfrm>
            <a:off x="0" y="5072063"/>
            <a:ext cx="9144000" cy="714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22960">
              <a:defRPr/>
            </a:pPr>
            <a:endParaRPr lang="zh-CN" altLang="en-US" sz="1620">
              <a:solidFill>
                <a:srgbClr val="FFFFFF"/>
              </a:solidFill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67591" y="309634"/>
            <a:ext cx="8229600" cy="3655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12637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8" descr="图片1.png"/>
          <p:cNvPicPr>
            <a:picLocks noChangeAspect="1"/>
          </p:cNvPicPr>
          <p:nvPr userDrawn="1"/>
        </p:nvPicPr>
        <p:blipFill>
          <a:blip r:embed="rId2" cstate="print">
            <a:lum bright="100000"/>
          </a:blip>
          <a:srcRect l="16589" t="18028" r="18188" b="19627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C:\Documents and Settings\ap1007\桌面\未标题-3.png"/>
          <p:cNvPicPr>
            <a:picLocks noChangeAspect="1" noChangeArrowheads="1"/>
          </p:cNvPicPr>
          <p:nvPr userDrawn="1"/>
        </p:nvPicPr>
        <p:blipFill>
          <a:blip r:embed="rId3" cstate="print"/>
          <a:srcRect t="16156" r="40895" b="53687"/>
          <a:stretch>
            <a:fillRect/>
          </a:stretch>
        </p:blipFill>
        <p:spPr bwMode="auto">
          <a:xfrm>
            <a:off x="2286000" y="0"/>
            <a:ext cx="6858000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C:\Documents and Settings\ap1007\桌面\未标题-3.png"/>
          <p:cNvPicPr>
            <a:picLocks noChangeAspect="1" noChangeArrowheads="1"/>
          </p:cNvPicPr>
          <p:nvPr userDrawn="1"/>
        </p:nvPicPr>
        <p:blipFill>
          <a:blip r:embed="rId3" cstate="print"/>
          <a:srcRect t="24773" r="59364" b="53687"/>
          <a:stretch>
            <a:fillRect/>
          </a:stretch>
        </p:blipFill>
        <p:spPr bwMode="auto">
          <a:xfrm>
            <a:off x="2143127" y="3714750"/>
            <a:ext cx="4714875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直接连接符 15"/>
          <p:cNvCxnSpPr/>
          <p:nvPr userDrawn="1"/>
        </p:nvCxnSpPr>
        <p:spPr>
          <a:xfrm rot="5400000">
            <a:off x="144465" y="306389"/>
            <a:ext cx="611187" cy="1587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16"/>
          <p:cNvCxnSpPr/>
          <p:nvPr userDrawn="1"/>
        </p:nvCxnSpPr>
        <p:spPr>
          <a:xfrm rot="5400000">
            <a:off x="331789" y="179388"/>
            <a:ext cx="360363" cy="158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467591" y="309634"/>
            <a:ext cx="8229600" cy="3655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627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占位符 3"/>
          <p:cNvSpPr>
            <a:spLocks noGrp="1"/>
          </p:cNvSpPr>
          <p:nvPr>
            <p:ph type="body" sz="half" idx="17"/>
          </p:nvPr>
        </p:nvSpPr>
        <p:spPr>
          <a:xfrm>
            <a:off x="3999118" y="3696012"/>
            <a:ext cx="3381194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lvl1pPr marL="0" indent="0" algn="l">
              <a:buNone/>
              <a:defRPr lang="zh-CN" altLang="en-US" sz="1400" smtClean="0">
                <a:latin typeface="+mn-ea"/>
              </a:defRPr>
            </a:lvl1pPr>
          </a:lstStyle>
          <a:p>
            <a:pPr marL="0"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21" name="文本占位符 3"/>
          <p:cNvSpPr>
            <a:spLocks noGrp="1"/>
          </p:cNvSpPr>
          <p:nvPr>
            <p:ph type="body" sz="half" idx="2"/>
          </p:nvPr>
        </p:nvSpPr>
        <p:spPr>
          <a:xfrm>
            <a:off x="3999118" y="1203598"/>
            <a:ext cx="338119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lvl1pPr marL="0" indent="0" algn="l">
              <a:buNone/>
              <a:defRPr lang="zh-CN" altLang="en-US" sz="1800" b="1" smtClean="0">
                <a:latin typeface="+mn-ea"/>
              </a:defRPr>
            </a:lvl1pPr>
          </a:lstStyle>
          <a:p>
            <a:pPr marL="0"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22" name="文本占位符 3"/>
          <p:cNvSpPr>
            <a:spLocks noGrp="1"/>
          </p:cNvSpPr>
          <p:nvPr>
            <p:ph type="body" sz="half" idx="13"/>
          </p:nvPr>
        </p:nvSpPr>
        <p:spPr>
          <a:xfrm>
            <a:off x="3999118" y="1751326"/>
            <a:ext cx="3381194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lvl1pPr marL="0" indent="0" algn="l">
              <a:buNone/>
              <a:defRPr lang="zh-CN" altLang="en-US" sz="1400" smtClean="0">
                <a:latin typeface="+mn-ea"/>
              </a:defRPr>
            </a:lvl1pPr>
          </a:lstStyle>
          <a:p>
            <a:pPr marL="0"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文本占位符 3"/>
          <p:cNvSpPr>
            <a:spLocks noGrp="1"/>
          </p:cNvSpPr>
          <p:nvPr>
            <p:ph type="body" sz="half" idx="14"/>
          </p:nvPr>
        </p:nvSpPr>
        <p:spPr>
          <a:xfrm>
            <a:off x="3999118" y="2237498"/>
            <a:ext cx="3381194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lvl1pPr marL="0" indent="0" algn="l">
              <a:buNone/>
              <a:defRPr lang="zh-CN" altLang="en-US" sz="1400" smtClean="0">
                <a:latin typeface="+mn-ea"/>
              </a:defRPr>
            </a:lvl1pPr>
          </a:lstStyle>
          <a:p>
            <a:pPr marL="0"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6" name="文本占位符 3"/>
          <p:cNvSpPr>
            <a:spLocks noGrp="1"/>
          </p:cNvSpPr>
          <p:nvPr>
            <p:ph type="body" sz="half" idx="15"/>
          </p:nvPr>
        </p:nvSpPr>
        <p:spPr>
          <a:xfrm>
            <a:off x="3999118" y="2723670"/>
            <a:ext cx="3381194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lvl1pPr marL="0" indent="0" algn="l">
              <a:buNone/>
              <a:defRPr lang="zh-CN" altLang="en-US" sz="1400" smtClean="0">
                <a:latin typeface="+mn-ea"/>
              </a:defRPr>
            </a:lvl1pPr>
          </a:lstStyle>
          <a:p>
            <a:pPr marL="0"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7" name="文本占位符 3"/>
          <p:cNvSpPr>
            <a:spLocks noGrp="1"/>
          </p:cNvSpPr>
          <p:nvPr>
            <p:ph type="body" sz="half" idx="16"/>
          </p:nvPr>
        </p:nvSpPr>
        <p:spPr>
          <a:xfrm>
            <a:off x="3999118" y="3209842"/>
            <a:ext cx="3381194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lvl1pPr marL="0" indent="0" algn="l">
              <a:buNone/>
              <a:defRPr lang="zh-CN" altLang="en-US" sz="1400" smtClean="0">
                <a:latin typeface="+mn-ea"/>
              </a:defRPr>
            </a:lvl1pPr>
          </a:lstStyle>
          <a:p>
            <a:pPr marL="0"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 5"/>
          <p:cNvSpPr txBox="1"/>
          <p:nvPr userDrawn="1"/>
        </p:nvSpPr>
        <p:spPr>
          <a:xfrm>
            <a:off x="467544" y="1203598"/>
            <a:ext cx="3402378" cy="76174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4500" dirty="0" smtClean="0">
                <a:solidFill>
                  <a:srgbClr val="0070C0"/>
                </a:solidFill>
                <a:latin typeface="+mn-ea"/>
              </a:rPr>
              <a:t>Contents</a:t>
            </a:r>
            <a:endParaRPr lang="zh-CN" altLang="en-US" sz="4500" dirty="0">
              <a:solidFill>
                <a:srgbClr val="0070C0"/>
              </a:solidFill>
              <a:latin typeface="+mn-ea"/>
            </a:endParaRP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3675092" y="1314226"/>
            <a:ext cx="136855" cy="3111753"/>
            <a:chOff x="7608168" y="2620258"/>
            <a:chExt cx="182473" cy="4149004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7698168" y="2637305"/>
              <a:ext cx="0" cy="4041957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7608168" y="2620258"/>
              <a:ext cx="182473" cy="4149004"/>
              <a:chOff x="7921352" y="2642916"/>
              <a:chExt cx="182473" cy="4149004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7921352" y="2642916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  <a:latin typeface="造字工房悦黑体验版纤细体" pitchFamily="50" charset="-122"/>
                  <a:ea typeface="造字工房悦黑体验版纤细体" pitchFamily="50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7921352" y="329699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  <a:latin typeface="造字工房悦黑体验版纤细体" pitchFamily="50" charset="-122"/>
                  <a:ea typeface="造字工房悦黑体验版纤细体" pitchFamily="50" charset="-122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7921352" y="3951068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  <a:latin typeface="造字工房悦黑体验版纤细体" pitchFamily="50" charset="-122"/>
                  <a:ea typeface="造字工房悦黑体验版纤细体" pitchFamily="50" charset="-122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7921352" y="4605144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  <a:latin typeface="造字工房悦黑体验版纤细体" pitchFamily="50" charset="-122"/>
                  <a:ea typeface="造字工房悦黑体验版纤细体" pitchFamily="50" charset="-122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7921352" y="525922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  <a:latin typeface="造字工房悦黑体验版纤细体" pitchFamily="50" charset="-122"/>
                  <a:ea typeface="造字工房悦黑体验版纤细体" pitchFamily="50" charset="-122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7923825" y="5913296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  <a:latin typeface="造字工房悦黑体验版纤细体" pitchFamily="50" charset="-122"/>
                  <a:ea typeface="造字工房悦黑体验版纤细体" pitchFamily="50" charset="-122"/>
                </a:endParaRPr>
              </a:p>
            </p:txBody>
          </p:sp>
          <p:sp>
            <p:nvSpPr>
              <p:cNvPr id="19" name="椭圆 18"/>
              <p:cNvSpPr/>
              <p:nvPr userDrawn="1"/>
            </p:nvSpPr>
            <p:spPr>
              <a:xfrm>
                <a:off x="7921352" y="661192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  <a:latin typeface="造字工房悦黑体验版纤细体" pitchFamily="50" charset="-122"/>
                  <a:ea typeface="造字工房悦黑体验版纤细体" pitchFamily="50" charset="-122"/>
                </a:endParaRPr>
              </a:p>
            </p:txBody>
          </p:sp>
        </p:grpSp>
      </p:grpSp>
      <p:sp>
        <p:nvSpPr>
          <p:cNvPr id="20" name="文本占位符 3"/>
          <p:cNvSpPr>
            <a:spLocks noGrp="1"/>
          </p:cNvSpPr>
          <p:nvPr>
            <p:ph type="body" sz="half" idx="18"/>
          </p:nvPr>
        </p:nvSpPr>
        <p:spPr>
          <a:xfrm>
            <a:off x="3999118" y="4216132"/>
            <a:ext cx="3381194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lvl1pPr marL="0" indent="0" algn="l">
              <a:buNone/>
              <a:defRPr lang="zh-CN" altLang="en-US" sz="1400" smtClean="0">
                <a:latin typeface="+mn-ea"/>
              </a:defRPr>
            </a:lvl1pPr>
          </a:lstStyle>
          <a:p>
            <a:pPr marL="0" lvl="0"/>
            <a:r>
              <a:rPr lang="zh-CN" altLang="en-US" dirty="0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5078731"/>
            <a:ext cx="9143009" cy="61912"/>
          </a:xfrm>
          <a:prstGeom prst="rect">
            <a:avLst/>
          </a:prstGeom>
          <a:gradFill>
            <a:gsLst>
              <a:gs pos="0">
                <a:srgbClr val="0070C0">
                  <a:alpha val="0"/>
                </a:srgbClr>
              </a:gs>
              <a:gs pos="100000">
                <a:srgbClr val="0070C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7548209" y="4841859"/>
            <a:ext cx="1595791" cy="301641"/>
          </a:xfrm>
          <a:custGeom>
            <a:avLst/>
            <a:gdLst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5791"/>
              <a:gd name="connsiteY0" fmla="*/ 300203 h 318310"/>
              <a:gd name="connsiteX1" fmla="*/ 99588 w 1595791"/>
              <a:gd name="connsiteY1" fmla="*/ 146294 h 318310"/>
              <a:gd name="connsiteX2" fmla="*/ 461727 w 1595791"/>
              <a:gd name="connsiteY2" fmla="*/ 1438 h 318310"/>
              <a:gd name="connsiteX3" fmla="*/ 1595791 w 1595791"/>
              <a:gd name="connsiteY3" fmla="*/ 0 h 318310"/>
              <a:gd name="connsiteX4" fmla="*/ 1593410 w 1595791"/>
              <a:gd name="connsiteY4" fmla="*/ 318310 h 318310"/>
              <a:gd name="connsiteX5" fmla="*/ 0 w 1595791"/>
              <a:gd name="connsiteY5" fmla="*/ 300203 h 318310"/>
              <a:gd name="connsiteX0" fmla="*/ 0 w 1596020"/>
              <a:gd name="connsiteY0" fmla="*/ 300203 h 300203"/>
              <a:gd name="connsiteX1" fmla="*/ 99588 w 1596020"/>
              <a:gd name="connsiteY1" fmla="*/ 146294 h 300203"/>
              <a:gd name="connsiteX2" fmla="*/ 461727 w 1596020"/>
              <a:gd name="connsiteY2" fmla="*/ 1438 h 300203"/>
              <a:gd name="connsiteX3" fmla="*/ 1595791 w 1596020"/>
              <a:gd name="connsiteY3" fmla="*/ 0 h 300203"/>
              <a:gd name="connsiteX4" fmla="*/ 1595791 w 1596020"/>
              <a:gd name="connsiteY4" fmla="*/ 299260 h 300203"/>
              <a:gd name="connsiteX5" fmla="*/ 0 w 1596020"/>
              <a:gd name="connsiteY5" fmla="*/ 300203 h 300203"/>
              <a:gd name="connsiteX0" fmla="*/ 0 w 1595791"/>
              <a:gd name="connsiteY0" fmla="*/ 300203 h 301641"/>
              <a:gd name="connsiteX1" fmla="*/ 99588 w 1595791"/>
              <a:gd name="connsiteY1" fmla="*/ 146294 h 301641"/>
              <a:gd name="connsiteX2" fmla="*/ 461727 w 1595791"/>
              <a:gd name="connsiteY2" fmla="*/ 1438 h 301641"/>
              <a:gd name="connsiteX3" fmla="*/ 1595791 w 1595791"/>
              <a:gd name="connsiteY3" fmla="*/ 0 h 301641"/>
              <a:gd name="connsiteX4" fmla="*/ 1593410 w 1595791"/>
              <a:gd name="connsiteY4" fmla="*/ 301641 h 301641"/>
              <a:gd name="connsiteX5" fmla="*/ 0 w 1595791"/>
              <a:gd name="connsiteY5" fmla="*/ 300203 h 301641"/>
              <a:gd name="connsiteX0" fmla="*/ 0 w 1595791"/>
              <a:gd name="connsiteY0" fmla="*/ 300203 h 301641"/>
              <a:gd name="connsiteX1" fmla="*/ 75775 w 1595791"/>
              <a:gd name="connsiteY1" fmla="*/ 184394 h 301641"/>
              <a:gd name="connsiteX2" fmla="*/ 461727 w 1595791"/>
              <a:gd name="connsiteY2" fmla="*/ 1438 h 301641"/>
              <a:gd name="connsiteX3" fmla="*/ 1595791 w 1595791"/>
              <a:gd name="connsiteY3" fmla="*/ 0 h 301641"/>
              <a:gd name="connsiteX4" fmla="*/ 1593410 w 1595791"/>
              <a:gd name="connsiteY4" fmla="*/ 301641 h 301641"/>
              <a:gd name="connsiteX5" fmla="*/ 0 w 1595791"/>
              <a:gd name="connsiteY5" fmla="*/ 300203 h 301641"/>
              <a:gd name="connsiteX0" fmla="*/ 0 w 1595791"/>
              <a:gd name="connsiteY0" fmla="*/ 300203 h 301641"/>
              <a:gd name="connsiteX1" fmla="*/ 75775 w 1595791"/>
              <a:gd name="connsiteY1" fmla="*/ 184394 h 301641"/>
              <a:gd name="connsiteX2" fmla="*/ 461727 w 1595791"/>
              <a:gd name="connsiteY2" fmla="*/ 1438 h 301641"/>
              <a:gd name="connsiteX3" fmla="*/ 1595791 w 1595791"/>
              <a:gd name="connsiteY3" fmla="*/ 0 h 301641"/>
              <a:gd name="connsiteX4" fmla="*/ 1593410 w 1595791"/>
              <a:gd name="connsiteY4" fmla="*/ 301641 h 301641"/>
              <a:gd name="connsiteX5" fmla="*/ 0 w 1595791"/>
              <a:gd name="connsiteY5" fmla="*/ 300203 h 301641"/>
              <a:gd name="connsiteX0" fmla="*/ 0 w 1595791"/>
              <a:gd name="connsiteY0" fmla="*/ 300203 h 301641"/>
              <a:gd name="connsiteX1" fmla="*/ 75775 w 1595791"/>
              <a:gd name="connsiteY1" fmla="*/ 184394 h 301641"/>
              <a:gd name="connsiteX2" fmla="*/ 461727 w 1595791"/>
              <a:gd name="connsiteY2" fmla="*/ 1438 h 301641"/>
              <a:gd name="connsiteX3" fmla="*/ 1595791 w 1595791"/>
              <a:gd name="connsiteY3" fmla="*/ 0 h 301641"/>
              <a:gd name="connsiteX4" fmla="*/ 1593410 w 1595791"/>
              <a:gd name="connsiteY4" fmla="*/ 301641 h 301641"/>
              <a:gd name="connsiteX5" fmla="*/ 0 w 1595791"/>
              <a:gd name="connsiteY5" fmla="*/ 300203 h 301641"/>
              <a:gd name="connsiteX0" fmla="*/ 0 w 1595791"/>
              <a:gd name="connsiteY0" fmla="*/ 300203 h 301641"/>
              <a:gd name="connsiteX1" fmla="*/ 75775 w 1595791"/>
              <a:gd name="connsiteY1" fmla="*/ 184394 h 301641"/>
              <a:gd name="connsiteX2" fmla="*/ 461727 w 1595791"/>
              <a:gd name="connsiteY2" fmla="*/ 1438 h 301641"/>
              <a:gd name="connsiteX3" fmla="*/ 1595791 w 1595791"/>
              <a:gd name="connsiteY3" fmla="*/ 0 h 301641"/>
              <a:gd name="connsiteX4" fmla="*/ 1593410 w 1595791"/>
              <a:gd name="connsiteY4" fmla="*/ 301641 h 301641"/>
              <a:gd name="connsiteX5" fmla="*/ 0 w 1595791"/>
              <a:gd name="connsiteY5" fmla="*/ 300203 h 30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5791" h="301641">
                <a:moveTo>
                  <a:pt x="0" y="300203"/>
                </a:moveTo>
                <a:lnTo>
                  <a:pt x="75775" y="184394"/>
                </a:lnTo>
                <a:cubicBezTo>
                  <a:pt x="139337" y="93248"/>
                  <a:pt x="305296" y="6860"/>
                  <a:pt x="461727" y="1438"/>
                </a:cubicBezTo>
                <a:lnTo>
                  <a:pt x="1595791" y="0"/>
                </a:lnTo>
                <a:cubicBezTo>
                  <a:pt x="1594997" y="106103"/>
                  <a:pt x="1594204" y="195538"/>
                  <a:pt x="1593410" y="301641"/>
                </a:cubicBezTo>
                <a:lnTo>
                  <a:pt x="0" y="3002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63500" dist="25400" dir="132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0" y="1"/>
            <a:ext cx="9144000" cy="61912"/>
          </a:xfrm>
          <a:prstGeom prst="rect">
            <a:avLst/>
          </a:prstGeom>
          <a:gradFill>
            <a:gsLst>
              <a:gs pos="0">
                <a:srgbClr val="2E2E2E">
                  <a:alpha val="0"/>
                </a:srgbClr>
              </a:gs>
              <a:gs pos="100000">
                <a:srgbClr val="2E2E2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Picture 6" descr="E:\科达VI\科达黑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4932810"/>
            <a:ext cx="864096" cy="11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4567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 rot="5400000">
            <a:off x="144464" y="306431"/>
            <a:ext cx="611187" cy="1587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 rot="5400000">
            <a:off x="331803" y="179388"/>
            <a:ext cx="360363" cy="1588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507987"/>
          </a:xfrm>
          <a:prstGeom prst="rect">
            <a:avLst/>
          </a:prstGeom>
        </p:spPr>
        <p:txBody>
          <a:bodyPr anchor="ctr"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486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占位符 1"/>
          <p:cNvSpPr>
            <a:spLocks noGrp="1"/>
          </p:cNvSpPr>
          <p:nvPr>
            <p:ph type="title"/>
          </p:nvPr>
        </p:nvSpPr>
        <p:spPr>
          <a:xfrm>
            <a:off x="389186" y="267450"/>
            <a:ext cx="64087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000" tIns="0" rIns="90000" bIns="0">
            <a:spAutoFit/>
          </a:bodyPr>
          <a:lstStyle>
            <a:lvl1pPr algn="l">
              <a:defRPr lang="zh-CN" altLang="en-US" sz="2400" b="1">
                <a:latin typeface="+mj-ea"/>
                <a:cs typeface="+mn-cs"/>
              </a:defRPr>
            </a:lvl1pPr>
          </a:lstStyle>
          <a:p>
            <a:pPr marL="0" lvl="0" algn="l"/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pic>
        <p:nvPicPr>
          <p:cNvPr id="7" name="Picture 2" descr="E:\科达VI\科达灰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62" y="311730"/>
            <a:ext cx="1013438" cy="14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0" y="5101590"/>
            <a:ext cx="7351938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7378420" y="5101590"/>
            <a:ext cx="17640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3"/>
          <p:cNvSpPr>
            <a:spLocks noGrp="1"/>
          </p:cNvSpPr>
          <p:nvPr>
            <p:ph type="body" sz="half" idx="13"/>
          </p:nvPr>
        </p:nvSpPr>
        <p:spPr>
          <a:xfrm>
            <a:off x="395288" y="1131888"/>
            <a:ext cx="8276412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lvl1pPr marL="0" indent="0" algn="l">
              <a:buNone/>
              <a:defRPr lang="zh-CN" altLang="en-US" sz="1200" smtClean="0">
                <a:latin typeface="+mn-ea"/>
              </a:defRPr>
            </a:lvl1pPr>
          </a:lstStyle>
          <a:p>
            <a:pPr marL="0" lvl="0"/>
            <a:r>
              <a:rPr lang="zh-CN" altLang="en-US" dirty="0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52867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3406027" y="2382795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www.kedacom.com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9051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6" y="5078731"/>
            <a:ext cx="9143009" cy="61912"/>
          </a:xfrm>
          <a:prstGeom prst="rect">
            <a:avLst/>
          </a:prstGeom>
          <a:gradFill>
            <a:gsLst>
              <a:gs pos="0">
                <a:srgbClr val="0070C0">
                  <a:alpha val="0"/>
                </a:srgbClr>
              </a:gs>
              <a:gs pos="100000">
                <a:srgbClr val="0070C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3" tIns="45702" rIns="91403" bIns="45702"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7548211" y="4841865"/>
            <a:ext cx="1595791" cy="301641"/>
          </a:xfrm>
          <a:custGeom>
            <a:avLst/>
            <a:gdLst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5791"/>
              <a:gd name="connsiteY0" fmla="*/ 300203 h 318310"/>
              <a:gd name="connsiteX1" fmla="*/ 99588 w 1595791"/>
              <a:gd name="connsiteY1" fmla="*/ 146294 h 318310"/>
              <a:gd name="connsiteX2" fmla="*/ 461727 w 1595791"/>
              <a:gd name="connsiteY2" fmla="*/ 1438 h 318310"/>
              <a:gd name="connsiteX3" fmla="*/ 1595791 w 1595791"/>
              <a:gd name="connsiteY3" fmla="*/ 0 h 318310"/>
              <a:gd name="connsiteX4" fmla="*/ 1593410 w 1595791"/>
              <a:gd name="connsiteY4" fmla="*/ 318310 h 318310"/>
              <a:gd name="connsiteX5" fmla="*/ 0 w 1595791"/>
              <a:gd name="connsiteY5" fmla="*/ 300203 h 318310"/>
              <a:gd name="connsiteX0" fmla="*/ 0 w 1596020"/>
              <a:gd name="connsiteY0" fmla="*/ 300203 h 300203"/>
              <a:gd name="connsiteX1" fmla="*/ 99588 w 1596020"/>
              <a:gd name="connsiteY1" fmla="*/ 146294 h 300203"/>
              <a:gd name="connsiteX2" fmla="*/ 461727 w 1596020"/>
              <a:gd name="connsiteY2" fmla="*/ 1438 h 300203"/>
              <a:gd name="connsiteX3" fmla="*/ 1595791 w 1596020"/>
              <a:gd name="connsiteY3" fmla="*/ 0 h 300203"/>
              <a:gd name="connsiteX4" fmla="*/ 1595791 w 1596020"/>
              <a:gd name="connsiteY4" fmla="*/ 299260 h 300203"/>
              <a:gd name="connsiteX5" fmla="*/ 0 w 1596020"/>
              <a:gd name="connsiteY5" fmla="*/ 300203 h 300203"/>
              <a:gd name="connsiteX0" fmla="*/ 0 w 1595791"/>
              <a:gd name="connsiteY0" fmla="*/ 300203 h 301641"/>
              <a:gd name="connsiteX1" fmla="*/ 99588 w 1595791"/>
              <a:gd name="connsiteY1" fmla="*/ 146294 h 301641"/>
              <a:gd name="connsiteX2" fmla="*/ 461727 w 1595791"/>
              <a:gd name="connsiteY2" fmla="*/ 1438 h 301641"/>
              <a:gd name="connsiteX3" fmla="*/ 1595791 w 1595791"/>
              <a:gd name="connsiteY3" fmla="*/ 0 h 301641"/>
              <a:gd name="connsiteX4" fmla="*/ 1593410 w 1595791"/>
              <a:gd name="connsiteY4" fmla="*/ 301641 h 301641"/>
              <a:gd name="connsiteX5" fmla="*/ 0 w 1595791"/>
              <a:gd name="connsiteY5" fmla="*/ 300203 h 301641"/>
              <a:gd name="connsiteX0" fmla="*/ 0 w 1595791"/>
              <a:gd name="connsiteY0" fmla="*/ 300203 h 301641"/>
              <a:gd name="connsiteX1" fmla="*/ 75775 w 1595791"/>
              <a:gd name="connsiteY1" fmla="*/ 184394 h 301641"/>
              <a:gd name="connsiteX2" fmla="*/ 461727 w 1595791"/>
              <a:gd name="connsiteY2" fmla="*/ 1438 h 301641"/>
              <a:gd name="connsiteX3" fmla="*/ 1595791 w 1595791"/>
              <a:gd name="connsiteY3" fmla="*/ 0 h 301641"/>
              <a:gd name="connsiteX4" fmla="*/ 1593410 w 1595791"/>
              <a:gd name="connsiteY4" fmla="*/ 301641 h 301641"/>
              <a:gd name="connsiteX5" fmla="*/ 0 w 1595791"/>
              <a:gd name="connsiteY5" fmla="*/ 300203 h 301641"/>
              <a:gd name="connsiteX0" fmla="*/ 0 w 1595791"/>
              <a:gd name="connsiteY0" fmla="*/ 300203 h 301641"/>
              <a:gd name="connsiteX1" fmla="*/ 75775 w 1595791"/>
              <a:gd name="connsiteY1" fmla="*/ 184394 h 301641"/>
              <a:gd name="connsiteX2" fmla="*/ 461727 w 1595791"/>
              <a:gd name="connsiteY2" fmla="*/ 1438 h 301641"/>
              <a:gd name="connsiteX3" fmla="*/ 1595791 w 1595791"/>
              <a:gd name="connsiteY3" fmla="*/ 0 h 301641"/>
              <a:gd name="connsiteX4" fmla="*/ 1593410 w 1595791"/>
              <a:gd name="connsiteY4" fmla="*/ 301641 h 301641"/>
              <a:gd name="connsiteX5" fmla="*/ 0 w 1595791"/>
              <a:gd name="connsiteY5" fmla="*/ 300203 h 301641"/>
              <a:gd name="connsiteX0" fmla="*/ 0 w 1595791"/>
              <a:gd name="connsiteY0" fmla="*/ 300203 h 301641"/>
              <a:gd name="connsiteX1" fmla="*/ 75775 w 1595791"/>
              <a:gd name="connsiteY1" fmla="*/ 184394 h 301641"/>
              <a:gd name="connsiteX2" fmla="*/ 461727 w 1595791"/>
              <a:gd name="connsiteY2" fmla="*/ 1438 h 301641"/>
              <a:gd name="connsiteX3" fmla="*/ 1595791 w 1595791"/>
              <a:gd name="connsiteY3" fmla="*/ 0 h 301641"/>
              <a:gd name="connsiteX4" fmla="*/ 1593410 w 1595791"/>
              <a:gd name="connsiteY4" fmla="*/ 301641 h 301641"/>
              <a:gd name="connsiteX5" fmla="*/ 0 w 1595791"/>
              <a:gd name="connsiteY5" fmla="*/ 300203 h 301641"/>
              <a:gd name="connsiteX0" fmla="*/ 0 w 1595791"/>
              <a:gd name="connsiteY0" fmla="*/ 300203 h 301641"/>
              <a:gd name="connsiteX1" fmla="*/ 75775 w 1595791"/>
              <a:gd name="connsiteY1" fmla="*/ 184394 h 301641"/>
              <a:gd name="connsiteX2" fmla="*/ 461727 w 1595791"/>
              <a:gd name="connsiteY2" fmla="*/ 1438 h 301641"/>
              <a:gd name="connsiteX3" fmla="*/ 1595791 w 1595791"/>
              <a:gd name="connsiteY3" fmla="*/ 0 h 301641"/>
              <a:gd name="connsiteX4" fmla="*/ 1593410 w 1595791"/>
              <a:gd name="connsiteY4" fmla="*/ 301641 h 301641"/>
              <a:gd name="connsiteX5" fmla="*/ 0 w 1595791"/>
              <a:gd name="connsiteY5" fmla="*/ 300203 h 30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5791" h="301641">
                <a:moveTo>
                  <a:pt x="0" y="300203"/>
                </a:moveTo>
                <a:lnTo>
                  <a:pt x="75775" y="184394"/>
                </a:lnTo>
                <a:cubicBezTo>
                  <a:pt x="139337" y="93248"/>
                  <a:pt x="305296" y="6860"/>
                  <a:pt x="461727" y="1438"/>
                </a:cubicBezTo>
                <a:lnTo>
                  <a:pt x="1595791" y="0"/>
                </a:lnTo>
                <a:cubicBezTo>
                  <a:pt x="1594997" y="106103"/>
                  <a:pt x="1594204" y="195538"/>
                  <a:pt x="1593410" y="301641"/>
                </a:cubicBezTo>
                <a:lnTo>
                  <a:pt x="0" y="3002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63500" dist="25400" dir="132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3" tIns="45702" rIns="91403" bIns="45702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0" y="1"/>
            <a:ext cx="9144000" cy="61912"/>
          </a:xfrm>
          <a:prstGeom prst="rect">
            <a:avLst/>
          </a:prstGeom>
          <a:gradFill>
            <a:gsLst>
              <a:gs pos="0">
                <a:srgbClr val="2E2E2E">
                  <a:alpha val="0"/>
                </a:srgbClr>
              </a:gs>
              <a:gs pos="100000">
                <a:srgbClr val="2E2E2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3" tIns="45702" rIns="91403" bIns="45702" rtlCol="0" anchor="ctr"/>
          <a:lstStyle/>
          <a:p>
            <a:pPr algn="ctr"/>
            <a:endParaRPr lang="zh-CN" altLang="en-US"/>
          </a:p>
        </p:txBody>
      </p:sp>
      <p:pic>
        <p:nvPicPr>
          <p:cNvPr id="17" name="Picture 6" descr="E:\科达VI\科达黑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4932817"/>
            <a:ext cx="864096" cy="11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6284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6" y="5078731"/>
            <a:ext cx="9143009" cy="61912"/>
          </a:xfrm>
          <a:prstGeom prst="rect">
            <a:avLst/>
          </a:prstGeom>
          <a:gradFill>
            <a:gsLst>
              <a:gs pos="0">
                <a:srgbClr val="0070C0">
                  <a:alpha val="0"/>
                </a:srgbClr>
              </a:gs>
              <a:gs pos="100000">
                <a:srgbClr val="0070C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3" tIns="45702" rIns="91403" bIns="45702"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7548211" y="4841865"/>
            <a:ext cx="1595791" cy="301641"/>
          </a:xfrm>
          <a:custGeom>
            <a:avLst/>
            <a:gdLst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5791"/>
              <a:gd name="connsiteY0" fmla="*/ 300203 h 318310"/>
              <a:gd name="connsiteX1" fmla="*/ 99588 w 1595791"/>
              <a:gd name="connsiteY1" fmla="*/ 146294 h 318310"/>
              <a:gd name="connsiteX2" fmla="*/ 461727 w 1595791"/>
              <a:gd name="connsiteY2" fmla="*/ 1438 h 318310"/>
              <a:gd name="connsiteX3" fmla="*/ 1595791 w 1595791"/>
              <a:gd name="connsiteY3" fmla="*/ 0 h 318310"/>
              <a:gd name="connsiteX4" fmla="*/ 1593410 w 1595791"/>
              <a:gd name="connsiteY4" fmla="*/ 318310 h 318310"/>
              <a:gd name="connsiteX5" fmla="*/ 0 w 1595791"/>
              <a:gd name="connsiteY5" fmla="*/ 300203 h 318310"/>
              <a:gd name="connsiteX0" fmla="*/ 0 w 1596020"/>
              <a:gd name="connsiteY0" fmla="*/ 300203 h 300203"/>
              <a:gd name="connsiteX1" fmla="*/ 99588 w 1596020"/>
              <a:gd name="connsiteY1" fmla="*/ 146294 h 300203"/>
              <a:gd name="connsiteX2" fmla="*/ 461727 w 1596020"/>
              <a:gd name="connsiteY2" fmla="*/ 1438 h 300203"/>
              <a:gd name="connsiteX3" fmla="*/ 1595791 w 1596020"/>
              <a:gd name="connsiteY3" fmla="*/ 0 h 300203"/>
              <a:gd name="connsiteX4" fmla="*/ 1595791 w 1596020"/>
              <a:gd name="connsiteY4" fmla="*/ 299260 h 300203"/>
              <a:gd name="connsiteX5" fmla="*/ 0 w 1596020"/>
              <a:gd name="connsiteY5" fmla="*/ 300203 h 300203"/>
              <a:gd name="connsiteX0" fmla="*/ 0 w 1595791"/>
              <a:gd name="connsiteY0" fmla="*/ 300203 h 301641"/>
              <a:gd name="connsiteX1" fmla="*/ 99588 w 1595791"/>
              <a:gd name="connsiteY1" fmla="*/ 146294 h 301641"/>
              <a:gd name="connsiteX2" fmla="*/ 461727 w 1595791"/>
              <a:gd name="connsiteY2" fmla="*/ 1438 h 301641"/>
              <a:gd name="connsiteX3" fmla="*/ 1595791 w 1595791"/>
              <a:gd name="connsiteY3" fmla="*/ 0 h 301641"/>
              <a:gd name="connsiteX4" fmla="*/ 1593410 w 1595791"/>
              <a:gd name="connsiteY4" fmla="*/ 301641 h 301641"/>
              <a:gd name="connsiteX5" fmla="*/ 0 w 1595791"/>
              <a:gd name="connsiteY5" fmla="*/ 300203 h 301641"/>
              <a:gd name="connsiteX0" fmla="*/ 0 w 1595791"/>
              <a:gd name="connsiteY0" fmla="*/ 300203 h 301641"/>
              <a:gd name="connsiteX1" fmla="*/ 75775 w 1595791"/>
              <a:gd name="connsiteY1" fmla="*/ 184394 h 301641"/>
              <a:gd name="connsiteX2" fmla="*/ 461727 w 1595791"/>
              <a:gd name="connsiteY2" fmla="*/ 1438 h 301641"/>
              <a:gd name="connsiteX3" fmla="*/ 1595791 w 1595791"/>
              <a:gd name="connsiteY3" fmla="*/ 0 h 301641"/>
              <a:gd name="connsiteX4" fmla="*/ 1593410 w 1595791"/>
              <a:gd name="connsiteY4" fmla="*/ 301641 h 301641"/>
              <a:gd name="connsiteX5" fmla="*/ 0 w 1595791"/>
              <a:gd name="connsiteY5" fmla="*/ 300203 h 301641"/>
              <a:gd name="connsiteX0" fmla="*/ 0 w 1595791"/>
              <a:gd name="connsiteY0" fmla="*/ 300203 h 301641"/>
              <a:gd name="connsiteX1" fmla="*/ 75775 w 1595791"/>
              <a:gd name="connsiteY1" fmla="*/ 184394 h 301641"/>
              <a:gd name="connsiteX2" fmla="*/ 461727 w 1595791"/>
              <a:gd name="connsiteY2" fmla="*/ 1438 h 301641"/>
              <a:gd name="connsiteX3" fmla="*/ 1595791 w 1595791"/>
              <a:gd name="connsiteY3" fmla="*/ 0 h 301641"/>
              <a:gd name="connsiteX4" fmla="*/ 1593410 w 1595791"/>
              <a:gd name="connsiteY4" fmla="*/ 301641 h 301641"/>
              <a:gd name="connsiteX5" fmla="*/ 0 w 1595791"/>
              <a:gd name="connsiteY5" fmla="*/ 300203 h 301641"/>
              <a:gd name="connsiteX0" fmla="*/ 0 w 1595791"/>
              <a:gd name="connsiteY0" fmla="*/ 300203 h 301641"/>
              <a:gd name="connsiteX1" fmla="*/ 75775 w 1595791"/>
              <a:gd name="connsiteY1" fmla="*/ 184394 h 301641"/>
              <a:gd name="connsiteX2" fmla="*/ 461727 w 1595791"/>
              <a:gd name="connsiteY2" fmla="*/ 1438 h 301641"/>
              <a:gd name="connsiteX3" fmla="*/ 1595791 w 1595791"/>
              <a:gd name="connsiteY3" fmla="*/ 0 h 301641"/>
              <a:gd name="connsiteX4" fmla="*/ 1593410 w 1595791"/>
              <a:gd name="connsiteY4" fmla="*/ 301641 h 301641"/>
              <a:gd name="connsiteX5" fmla="*/ 0 w 1595791"/>
              <a:gd name="connsiteY5" fmla="*/ 300203 h 301641"/>
              <a:gd name="connsiteX0" fmla="*/ 0 w 1595791"/>
              <a:gd name="connsiteY0" fmla="*/ 300203 h 301641"/>
              <a:gd name="connsiteX1" fmla="*/ 75775 w 1595791"/>
              <a:gd name="connsiteY1" fmla="*/ 184394 h 301641"/>
              <a:gd name="connsiteX2" fmla="*/ 461727 w 1595791"/>
              <a:gd name="connsiteY2" fmla="*/ 1438 h 301641"/>
              <a:gd name="connsiteX3" fmla="*/ 1595791 w 1595791"/>
              <a:gd name="connsiteY3" fmla="*/ 0 h 301641"/>
              <a:gd name="connsiteX4" fmla="*/ 1593410 w 1595791"/>
              <a:gd name="connsiteY4" fmla="*/ 301641 h 301641"/>
              <a:gd name="connsiteX5" fmla="*/ 0 w 1595791"/>
              <a:gd name="connsiteY5" fmla="*/ 300203 h 30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5791" h="301641">
                <a:moveTo>
                  <a:pt x="0" y="300203"/>
                </a:moveTo>
                <a:lnTo>
                  <a:pt x="75775" y="184394"/>
                </a:lnTo>
                <a:cubicBezTo>
                  <a:pt x="139337" y="93248"/>
                  <a:pt x="305296" y="6860"/>
                  <a:pt x="461727" y="1438"/>
                </a:cubicBezTo>
                <a:lnTo>
                  <a:pt x="1595791" y="0"/>
                </a:lnTo>
                <a:cubicBezTo>
                  <a:pt x="1594997" y="106103"/>
                  <a:pt x="1594204" y="195538"/>
                  <a:pt x="1593410" y="301641"/>
                </a:cubicBezTo>
                <a:lnTo>
                  <a:pt x="0" y="3002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63500" dist="25400" dir="132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3" tIns="45702" rIns="91403" bIns="45702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0" y="1"/>
            <a:ext cx="9144000" cy="61912"/>
          </a:xfrm>
          <a:prstGeom prst="rect">
            <a:avLst/>
          </a:prstGeom>
          <a:gradFill>
            <a:gsLst>
              <a:gs pos="0">
                <a:srgbClr val="2E2E2E">
                  <a:alpha val="0"/>
                </a:srgbClr>
              </a:gs>
              <a:gs pos="100000">
                <a:srgbClr val="2E2E2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3" tIns="45702" rIns="91403" bIns="45702" rtlCol="0" anchor="ctr"/>
          <a:lstStyle/>
          <a:p>
            <a:pPr algn="ctr"/>
            <a:endParaRPr lang="zh-CN" altLang="en-US"/>
          </a:p>
        </p:txBody>
      </p:sp>
      <p:pic>
        <p:nvPicPr>
          <p:cNvPr id="17" name="Picture 6" descr="E:\科达VI\科达黑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4932817"/>
            <a:ext cx="864096" cy="11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4839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6" y="5078731"/>
            <a:ext cx="9143009" cy="61912"/>
          </a:xfrm>
          <a:prstGeom prst="rect">
            <a:avLst/>
          </a:prstGeom>
          <a:gradFill>
            <a:gsLst>
              <a:gs pos="0">
                <a:srgbClr val="0070C0">
                  <a:alpha val="0"/>
                </a:srgbClr>
              </a:gs>
              <a:gs pos="100000">
                <a:srgbClr val="0070C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3" tIns="45702" rIns="91403" bIns="45702"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7548211" y="4841865"/>
            <a:ext cx="1595791" cy="301641"/>
          </a:xfrm>
          <a:custGeom>
            <a:avLst/>
            <a:gdLst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5791"/>
              <a:gd name="connsiteY0" fmla="*/ 300203 h 318310"/>
              <a:gd name="connsiteX1" fmla="*/ 99588 w 1595791"/>
              <a:gd name="connsiteY1" fmla="*/ 146294 h 318310"/>
              <a:gd name="connsiteX2" fmla="*/ 461727 w 1595791"/>
              <a:gd name="connsiteY2" fmla="*/ 1438 h 318310"/>
              <a:gd name="connsiteX3" fmla="*/ 1595791 w 1595791"/>
              <a:gd name="connsiteY3" fmla="*/ 0 h 318310"/>
              <a:gd name="connsiteX4" fmla="*/ 1593410 w 1595791"/>
              <a:gd name="connsiteY4" fmla="*/ 318310 h 318310"/>
              <a:gd name="connsiteX5" fmla="*/ 0 w 1595791"/>
              <a:gd name="connsiteY5" fmla="*/ 300203 h 318310"/>
              <a:gd name="connsiteX0" fmla="*/ 0 w 1596020"/>
              <a:gd name="connsiteY0" fmla="*/ 300203 h 300203"/>
              <a:gd name="connsiteX1" fmla="*/ 99588 w 1596020"/>
              <a:gd name="connsiteY1" fmla="*/ 146294 h 300203"/>
              <a:gd name="connsiteX2" fmla="*/ 461727 w 1596020"/>
              <a:gd name="connsiteY2" fmla="*/ 1438 h 300203"/>
              <a:gd name="connsiteX3" fmla="*/ 1595791 w 1596020"/>
              <a:gd name="connsiteY3" fmla="*/ 0 h 300203"/>
              <a:gd name="connsiteX4" fmla="*/ 1595791 w 1596020"/>
              <a:gd name="connsiteY4" fmla="*/ 299260 h 300203"/>
              <a:gd name="connsiteX5" fmla="*/ 0 w 1596020"/>
              <a:gd name="connsiteY5" fmla="*/ 300203 h 300203"/>
              <a:gd name="connsiteX0" fmla="*/ 0 w 1595791"/>
              <a:gd name="connsiteY0" fmla="*/ 300203 h 301641"/>
              <a:gd name="connsiteX1" fmla="*/ 99588 w 1595791"/>
              <a:gd name="connsiteY1" fmla="*/ 146294 h 301641"/>
              <a:gd name="connsiteX2" fmla="*/ 461727 w 1595791"/>
              <a:gd name="connsiteY2" fmla="*/ 1438 h 301641"/>
              <a:gd name="connsiteX3" fmla="*/ 1595791 w 1595791"/>
              <a:gd name="connsiteY3" fmla="*/ 0 h 301641"/>
              <a:gd name="connsiteX4" fmla="*/ 1593410 w 1595791"/>
              <a:gd name="connsiteY4" fmla="*/ 301641 h 301641"/>
              <a:gd name="connsiteX5" fmla="*/ 0 w 1595791"/>
              <a:gd name="connsiteY5" fmla="*/ 300203 h 301641"/>
              <a:gd name="connsiteX0" fmla="*/ 0 w 1595791"/>
              <a:gd name="connsiteY0" fmla="*/ 300203 h 301641"/>
              <a:gd name="connsiteX1" fmla="*/ 75775 w 1595791"/>
              <a:gd name="connsiteY1" fmla="*/ 184394 h 301641"/>
              <a:gd name="connsiteX2" fmla="*/ 461727 w 1595791"/>
              <a:gd name="connsiteY2" fmla="*/ 1438 h 301641"/>
              <a:gd name="connsiteX3" fmla="*/ 1595791 w 1595791"/>
              <a:gd name="connsiteY3" fmla="*/ 0 h 301641"/>
              <a:gd name="connsiteX4" fmla="*/ 1593410 w 1595791"/>
              <a:gd name="connsiteY4" fmla="*/ 301641 h 301641"/>
              <a:gd name="connsiteX5" fmla="*/ 0 w 1595791"/>
              <a:gd name="connsiteY5" fmla="*/ 300203 h 301641"/>
              <a:gd name="connsiteX0" fmla="*/ 0 w 1595791"/>
              <a:gd name="connsiteY0" fmla="*/ 300203 h 301641"/>
              <a:gd name="connsiteX1" fmla="*/ 75775 w 1595791"/>
              <a:gd name="connsiteY1" fmla="*/ 184394 h 301641"/>
              <a:gd name="connsiteX2" fmla="*/ 461727 w 1595791"/>
              <a:gd name="connsiteY2" fmla="*/ 1438 h 301641"/>
              <a:gd name="connsiteX3" fmla="*/ 1595791 w 1595791"/>
              <a:gd name="connsiteY3" fmla="*/ 0 h 301641"/>
              <a:gd name="connsiteX4" fmla="*/ 1593410 w 1595791"/>
              <a:gd name="connsiteY4" fmla="*/ 301641 h 301641"/>
              <a:gd name="connsiteX5" fmla="*/ 0 w 1595791"/>
              <a:gd name="connsiteY5" fmla="*/ 300203 h 301641"/>
              <a:gd name="connsiteX0" fmla="*/ 0 w 1595791"/>
              <a:gd name="connsiteY0" fmla="*/ 300203 h 301641"/>
              <a:gd name="connsiteX1" fmla="*/ 75775 w 1595791"/>
              <a:gd name="connsiteY1" fmla="*/ 184394 h 301641"/>
              <a:gd name="connsiteX2" fmla="*/ 461727 w 1595791"/>
              <a:gd name="connsiteY2" fmla="*/ 1438 h 301641"/>
              <a:gd name="connsiteX3" fmla="*/ 1595791 w 1595791"/>
              <a:gd name="connsiteY3" fmla="*/ 0 h 301641"/>
              <a:gd name="connsiteX4" fmla="*/ 1593410 w 1595791"/>
              <a:gd name="connsiteY4" fmla="*/ 301641 h 301641"/>
              <a:gd name="connsiteX5" fmla="*/ 0 w 1595791"/>
              <a:gd name="connsiteY5" fmla="*/ 300203 h 301641"/>
              <a:gd name="connsiteX0" fmla="*/ 0 w 1595791"/>
              <a:gd name="connsiteY0" fmla="*/ 300203 h 301641"/>
              <a:gd name="connsiteX1" fmla="*/ 75775 w 1595791"/>
              <a:gd name="connsiteY1" fmla="*/ 184394 h 301641"/>
              <a:gd name="connsiteX2" fmla="*/ 461727 w 1595791"/>
              <a:gd name="connsiteY2" fmla="*/ 1438 h 301641"/>
              <a:gd name="connsiteX3" fmla="*/ 1595791 w 1595791"/>
              <a:gd name="connsiteY3" fmla="*/ 0 h 301641"/>
              <a:gd name="connsiteX4" fmla="*/ 1593410 w 1595791"/>
              <a:gd name="connsiteY4" fmla="*/ 301641 h 301641"/>
              <a:gd name="connsiteX5" fmla="*/ 0 w 1595791"/>
              <a:gd name="connsiteY5" fmla="*/ 300203 h 30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5791" h="301641">
                <a:moveTo>
                  <a:pt x="0" y="300203"/>
                </a:moveTo>
                <a:lnTo>
                  <a:pt x="75775" y="184394"/>
                </a:lnTo>
                <a:cubicBezTo>
                  <a:pt x="139337" y="93248"/>
                  <a:pt x="305296" y="6860"/>
                  <a:pt x="461727" y="1438"/>
                </a:cubicBezTo>
                <a:lnTo>
                  <a:pt x="1595791" y="0"/>
                </a:lnTo>
                <a:cubicBezTo>
                  <a:pt x="1594997" y="106103"/>
                  <a:pt x="1594204" y="195538"/>
                  <a:pt x="1593410" y="301641"/>
                </a:cubicBezTo>
                <a:lnTo>
                  <a:pt x="0" y="3002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63500" dist="25400" dir="132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3" tIns="45702" rIns="91403" bIns="45702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0" y="1"/>
            <a:ext cx="9144000" cy="61912"/>
          </a:xfrm>
          <a:prstGeom prst="rect">
            <a:avLst/>
          </a:prstGeom>
          <a:gradFill>
            <a:gsLst>
              <a:gs pos="0">
                <a:srgbClr val="2E2E2E">
                  <a:alpha val="0"/>
                </a:srgbClr>
              </a:gs>
              <a:gs pos="100000">
                <a:srgbClr val="2E2E2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3" tIns="45702" rIns="91403" bIns="45702" rtlCol="0" anchor="ctr"/>
          <a:lstStyle/>
          <a:p>
            <a:pPr algn="ctr"/>
            <a:endParaRPr lang="zh-CN" altLang="en-US"/>
          </a:p>
        </p:txBody>
      </p:sp>
      <p:pic>
        <p:nvPicPr>
          <p:cNvPr id="17" name="Picture 6" descr="E:\科达VI\科达黑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4932817"/>
            <a:ext cx="864096" cy="11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72350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6" y="5078731"/>
            <a:ext cx="9143009" cy="61912"/>
          </a:xfrm>
          <a:prstGeom prst="rect">
            <a:avLst/>
          </a:prstGeom>
          <a:gradFill>
            <a:gsLst>
              <a:gs pos="0">
                <a:srgbClr val="0070C0">
                  <a:alpha val="0"/>
                </a:srgbClr>
              </a:gs>
              <a:gs pos="100000">
                <a:srgbClr val="0070C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3" tIns="45702" rIns="91403" bIns="45702"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7548211" y="4841865"/>
            <a:ext cx="1595791" cy="301641"/>
          </a:xfrm>
          <a:custGeom>
            <a:avLst/>
            <a:gdLst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5791"/>
              <a:gd name="connsiteY0" fmla="*/ 300203 h 318310"/>
              <a:gd name="connsiteX1" fmla="*/ 99588 w 1595791"/>
              <a:gd name="connsiteY1" fmla="*/ 146294 h 318310"/>
              <a:gd name="connsiteX2" fmla="*/ 461727 w 1595791"/>
              <a:gd name="connsiteY2" fmla="*/ 1438 h 318310"/>
              <a:gd name="connsiteX3" fmla="*/ 1595791 w 1595791"/>
              <a:gd name="connsiteY3" fmla="*/ 0 h 318310"/>
              <a:gd name="connsiteX4" fmla="*/ 1593410 w 1595791"/>
              <a:gd name="connsiteY4" fmla="*/ 318310 h 318310"/>
              <a:gd name="connsiteX5" fmla="*/ 0 w 1595791"/>
              <a:gd name="connsiteY5" fmla="*/ 300203 h 318310"/>
              <a:gd name="connsiteX0" fmla="*/ 0 w 1596020"/>
              <a:gd name="connsiteY0" fmla="*/ 300203 h 300203"/>
              <a:gd name="connsiteX1" fmla="*/ 99588 w 1596020"/>
              <a:gd name="connsiteY1" fmla="*/ 146294 h 300203"/>
              <a:gd name="connsiteX2" fmla="*/ 461727 w 1596020"/>
              <a:gd name="connsiteY2" fmla="*/ 1438 h 300203"/>
              <a:gd name="connsiteX3" fmla="*/ 1595791 w 1596020"/>
              <a:gd name="connsiteY3" fmla="*/ 0 h 300203"/>
              <a:gd name="connsiteX4" fmla="*/ 1595791 w 1596020"/>
              <a:gd name="connsiteY4" fmla="*/ 299260 h 300203"/>
              <a:gd name="connsiteX5" fmla="*/ 0 w 1596020"/>
              <a:gd name="connsiteY5" fmla="*/ 300203 h 300203"/>
              <a:gd name="connsiteX0" fmla="*/ 0 w 1595791"/>
              <a:gd name="connsiteY0" fmla="*/ 300203 h 301641"/>
              <a:gd name="connsiteX1" fmla="*/ 99588 w 1595791"/>
              <a:gd name="connsiteY1" fmla="*/ 146294 h 301641"/>
              <a:gd name="connsiteX2" fmla="*/ 461727 w 1595791"/>
              <a:gd name="connsiteY2" fmla="*/ 1438 h 301641"/>
              <a:gd name="connsiteX3" fmla="*/ 1595791 w 1595791"/>
              <a:gd name="connsiteY3" fmla="*/ 0 h 301641"/>
              <a:gd name="connsiteX4" fmla="*/ 1593410 w 1595791"/>
              <a:gd name="connsiteY4" fmla="*/ 301641 h 301641"/>
              <a:gd name="connsiteX5" fmla="*/ 0 w 1595791"/>
              <a:gd name="connsiteY5" fmla="*/ 300203 h 301641"/>
              <a:gd name="connsiteX0" fmla="*/ 0 w 1595791"/>
              <a:gd name="connsiteY0" fmla="*/ 300203 h 301641"/>
              <a:gd name="connsiteX1" fmla="*/ 75775 w 1595791"/>
              <a:gd name="connsiteY1" fmla="*/ 184394 h 301641"/>
              <a:gd name="connsiteX2" fmla="*/ 461727 w 1595791"/>
              <a:gd name="connsiteY2" fmla="*/ 1438 h 301641"/>
              <a:gd name="connsiteX3" fmla="*/ 1595791 w 1595791"/>
              <a:gd name="connsiteY3" fmla="*/ 0 h 301641"/>
              <a:gd name="connsiteX4" fmla="*/ 1593410 w 1595791"/>
              <a:gd name="connsiteY4" fmla="*/ 301641 h 301641"/>
              <a:gd name="connsiteX5" fmla="*/ 0 w 1595791"/>
              <a:gd name="connsiteY5" fmla="*/ 300203 h 301641"/>
              <a:gd name="connsiteX0" fmla="*/ 0 w 1595791"/>
              <a:gd name="connsiteY0" fmla="*/ 300203 h 301641"/>
              <a:gd name="connsiteX1" fmla="*/ 75775 w 1595791"/>
              <a:gd name="connsiteY1" fmla="*/ 184394 h 301641"/>
              <a:gd name="connsiteX2" fmla="*/ 461727 w 1595791"/>
              <a:gd name="connsiteY2" fmla="*/ 1438 h 301641"/>
              <a:gd name="connsiteX3" fmla="*/ 1595791 w 1595791"/>
              <a:gd name="connsiteY3" fmla="*/ 0 h 301641"/>
              <a:gd name="connsiteX4" fmla="*/ 1593410 w 1595791"/>
              <a:gd name="connsiteY4" fmla="*/ 301641 h 301641"/>
              <a:gd name="connsiteX5" fmla="*/ 0 w 1595791"/>
              <a:gd name="connsiteY5" fmla="*/ 300203 h 301641"/>
              <a:gd name="connsiteX0" fmla="*/ 0 w 1595791"/>
              <a:gd name="connsiteY0" fmla="*/ 300203 h 301641"/>
              <a:gd name="connsiteX1" fmla="*/ 75775 w 1595791"/>
              <a:gd name="connsiteY1" fmla="*/ 184394 h 301641"/>
              <a:gd name="connsiteX2" fmla="*/ 461727 w 1595791"/>
              <a:gd name="connsiteY2" fmla="*/ 1438 h 301641"/>
              <a:gd name="connsiteX3" fmla="*/ 1595791 w 1595791"/>
              <a:gd name="connsiteY3" fmla="*/ 0 h 301641"/>
              <a:gd name="connsiteX4" fmla="*/ 1593410 w 1595791"/>
              <a:gd name="connsiteY4" fmla="*/ 301641 h 301641"/>
              <a:gd name="connsiteX5" fmla="*/ 0 w 1595791"/>
              <a:gd name="connsiteY5" fmla="*/ 300203 h 301641"/>
              <a:gd name="connsiteX0" fmla="*/ 0 w 1595791"/>
              <a:gd name="connsiteY0" fmla="*/ 300203 h 301641"/>
              <a:gd name="connsiteX1" fmla="*/ 75775 w 1595791"/>
              <a:gd name="connsiteY1" fmla="*/ 184394 h 301641"/>
              <a:gd name="connsiteX2" fmla="*/ 461727 w 1595791"/>
              <a:gd name="connsiteY2" fmla="*/ 1438 h 301641"/>
              <a:gd name="connsiteX3" fmla="*/ 1595791 w 1595791"/>
              <a:gd name="connsiteY3" fmla="*/ 0 h 301641"/>
              <a:gd name="connsiteX4" fmla="*/ 1593410 w 1595791"/>
              <a:gd name="connsiteY4" fmla="*/ 301641 h 301641"/>
              <a:gd name="connsiteX5" fmla="*/ 0 w 1595791"/>
              <a:gd name="connsiteY5" fmla="*/ 300203 h 30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5791" h="301641">
                <a:moveTo>
                  <a:pt x="0" y="300203"/>
                </a:moveTo>
                <a:lnTo>
                  <a:pt x="75775" y="184394"/>
                </a:lnTo>
                <a:cubicBezTo>
                  <a:pt x="139337" y="93248"/>
                  <a:pt x="305296" y="6860"/>
                  <a:pt x="461727" y="1438"/>
                </a:cubicBezTo>
                <a:lnTo>
                  <a:pt x="1595791" y="0"/>
                </a:lnTo>
                <a:cubicBezTo>
                  <a:pt x="1594997" y="106103"/>
                  <a:pt x="1594204" y="195538"/>
                  <a:pt x="1593410" y="301641"/>
                </a:cubicBezTo>
                <a:lnTo>
                  <a:pt x="0" y="3002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63500" dist="25400" dir="132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3" tIns="45702" rIns="91403" bIns="45702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0" y="1"/>
            <a:ext cx="9144000" cy="61912"/>
          </a:xfrm>
          <a:prstGeom prst="rect">
            <a:avLst/>
          </a:prstGeom>
          <a:gradFill>
            <a:gsLst>
              <a:gs pos="0">
                <a:srgbClr val="2E2E2E">
                  <a:alpha val="0"/>
                </a:srgbClr>
              </a:gs>
              <a:gs pos="100000">
                <a:srgbClr val="2E2E2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3" tIns="45702" rIns="91403" bIns="45702" rtlCol="0" anchor="ctr"/>
          <a:lstStyle/>
          <a:p>
            <a:pPr algn="ctr"/>
            <a:endParaRPr lang="zh-CN" altLang="en-US"/>
          </a:p>
        </p:txBody>
      </p:sp>
      <p:pic>
        <p:nvPicPr>
          <p:cNvPr id="17" name="Picture 6" descr="E:\科达VI\科达黑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4932817"/>
            <a:ext cx="864096" cy="11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9975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6" y="5078731"/>
            <a:ext cx="9143009" cy="61912"/>
          </a:xfrm>
          <a:prstGeom prst="rect">
            <a:avLst/>
          </a:prstGeom>
          <a:gradFill>
            <a:gsLst>
              <a:gs pos="0">
                <a:srgbClr val="0070C0">
                  <a:alpha val="0"/>
                </a:srgbClr>
              </a:gs>
              <a:gs pos="100000">
                <a:srgbClr val="0070C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3" tIns="45702" rIns="91403" bIns="45702"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7548211" y="4841865"/>
            <a:ext cx="1595791" cy="301641"/>
          </a:xfrm>
          <a:custGeom>
            <a:avLst/>
            <a:gdLst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3410"/>
              <a:gd name="connsiteY0" fmla="*/ 316872 h 334979"/>
              <a:gd name="connsiteX1" fmla="*/ 99588 w 1593410"/>
              <a:gd name="connsiteY1" fmla="*/ 162963 h 334979"/>
              <a:gd name="connsiteX2" fmla="*/ 461727 w 1593410"/>
              <a:gd name="connsiteY2" fmla="*/ 18107 h 334979"/>
              <a:gd name="connsiteX3" fmla="*/ 1593410 w 1593410"/>
              <a:gd name="connsiteY3" fmla="*/ 0 h 334979"/>
              <a:gd name="connsiteX4" fmla="*/ 1593410 w 1593410"/>
              <a:gd name="connsiteY4" fmla="*/ 334979 h 334979"/>
              <a:gd name="connsiteX5" fmla="*/ 0 w 1593410"/>
              <a:gd name="connsiteY5" fmla="*/ 316872 h 334979"/>
              <a:gd name="connsiteX0" fmla="*/ 0 w 1595791"/>
              <a:gd name="connsiteY0" fmla="*/ 300203 h 318310"/>
              <a:gd name="connsiteX1" fmla="*/ 99588 w 1595791"/>
              <a:gd name="connsiteY1" fmla="*/ 146294 h 318310"/>
              <a:gd name="connsiteX2" fmla="*/ 461727 w 1595791"/>
              <a:gd name="connsiteY2" fmla="*/ 1438 h 318310"/>
              <a:gd name="connsiteX3" fmla="*/ 1595791 w 1595791"/>
              <a:gd name="connsiteY3" fmla="*/ 0 h 318310"/>
              <a:gd name="connsiteX4" fmla="*/ 1593410 w 1595791"/>
              <a:gd name="connsiteY4" fmla="*/ 318310 h 318310"/>
              <a:gd name="connsiteX5" fmla="*/ 0 w 1595791"/>
              <a:gd name="connsiteY5" fmla="*/ 300203 h 318310"/>
              <a:gd name="connsiteX0" fmla="*/ 0 w 1596020"/>
              <a:gd name="connsiteY0" fmla="*/ 300203 h 300203"/>
              <a:gd name="connsiteX1" fmla="*/ 99588 w 1596020"/>
              <a:gd name="connsiteY1" fmla="*/ 146294 h 300203"/>
              <a:gd name="connsiteX2" fmla="*/ 461727 w 1596020"/>
              <a:gd name="connsiteY2" fmla="*/ 1438 h 300203"/>
              <a:gd name="connsiteX3" fmla="*/ 1595791 w 1596020"/>
              <a:gd name="connsiteY3" fmla="*/ 0 h 300203"/>
              <a:gd name="connsiteX4" fmla="*/ 1595791 w 1596020"/>
              <a:gd name="connsiteY4" fmla="*/ 299260 h 300203"/>
              <a:gd name="connsiteX5" fmla="*/ 0 w 1596020"/>
              <a:gd name="connsiteY5" fmla="*/ 300203 h 300203"/>
              <a:gd name="connsiteX0" fmla="*/ 0 w 1595791"/>
              <a:gd name="connsiteY0" fmla="*/ 300203 h 301641"/>
              <a:gd name="connsiteX1" fmla="*/ 99588 w 1595791"/>
              <a:gd name="connsiteY1" fmla="*/ 146294 h 301641"/>
              <a:gd name="connsiteX2" fmla="*/ 461727 w 1595791"/>
              <a:gd name="connsiteY2" fmla="*/ 1438 h 301641"/>
              <a:gd name="connsiteX3" fmla="*/ 1595791 w 1595791"/>
              <a:gd name="connsiteY3" fmla="*/ 0 h 301641"/>
              <a:gd name="connsiteX4" fmla="*/ 1593410 w 1595791"/>
              <a:gd name="connsiteY4" fmla="*/ 301641 h 301641"/>
              <a:gd name="connsiteX5" fmla="*/ 0 w 1595791"/>
              <a:gd name="connsiteY5" fmla="*/ 300203 h 301641"/>
              <a:gd name="connsiteX0" fmla="*/ 0 w 1595791"/>
              <a:gd name="connsiteY0" fmla="*/ 300203 h 301641"/>
              <a:gd name="connsiteX1" fmla="*/ 75775 w 1595791"/>
              <a:gd name="connsiteY1" fmla="*/ 184394 h 301641"/>
              <a:gd name="connsiteX2" fmla="*/ 461727 w 1595791"/>
              <a:gd name="connsiteY2" fmla="*/ 1438 h 301641"/>
              <a:gd name="connsiteX3" fmla="*/ 1595791 w 1595791"/>
              <a:gd name="connsiteY3" fmla="*/ 0 h 301641"/>
              <a:gd name="connsiteX4" fmla="*/ 1593410 w 1595791"/>
              <a:gd name="connsiteY4" fmla="*/ 301641 h 301641"/>
              <a:gd name="connsiteX5" fmla="*/ 0 w 1595791"/>
              <a:gd name="connsiteY5" fmla="*/ 300203 h 301641"/>
              <a:gd name="connsiteX0" fmla="*/ 0 w 1595791"/>
              <a:gd name="connsiteY0" fmla="*/ 300203 h 301641"/>
              <a:gd name="connsiteX1" fmla="*/ 75775 w 1595791"/>
              <a:gd name="connsiteY1" fmla="*/ 184394 h 301641"/>
              <a:gd name="connsiteX2" fmla="*/ 461727 w 1595791"/>
              <a:gd name="connsiteY2" fmla="*/ 1438 h 301641"/>
              <a:gd name="connsiteX3" fmla="*/ 1595791 w 1595791"/>
              <a:gd name="connsiteY3" fmla="*/ 0 h 301641"/>
              <a:gd name="connsiteX4" fmla="*/ 1593410 w 1595791"/>
              <a:gd name="connsiteY4" fmla="*/ 301641 h 301641"/>
              <a:gd name="connsiteX5" fmla="*/ 0 w 1595791"/>
              <a:gd name="connsiteY5" fmla="*/ 300203 h 301641"/>
              <a:gd name="connsiteX0" fmla="*/ 0 w 1595791"/>
              <a:gd name="connsiteY0" fmla="*/ 300203 h 301641"/>
              <a:gd name="connsiteX1" fmla="*/ 75775 w 1595791"/>
              <a:gd name="connsiteY1" fmla="*/ 184394 h 301641"/>
              <a:gd name="connsiteX2" fmla="*/ 461727 w 1595791"/>
              <a:gd name="connsiteY2" fmla="*/ 1438 h 301641"/>
              <a:gd name="connsiteX3" fmla="*/ 1595791 w 1595791"/>
              <a:gd name="connsiteY3" fmla="*/ 0 h 301641"/>
              <a:gd name="connsiteX4" fmla="*/ 1593410 w 1595791"/>
              <a:gd name="connsiteY4" fmla="*/ 301641 h 301641"/>
              <a:gd name="connsiteX5" fmla="*/ 0 w 1595791"/>
              <a:gd name="connsiteY5" fmla="*/ 300203 h 301641"/>
              <a:gd name="connsiteX0" fmla="*/ 0 w 1595791"/>
              <a:gd name="connsiteY0" fmla="*/ 300203 h 301641"/>
              <a:gd name="connsiteX1" fmla="*/ 75775 w 1595791"/>
              <a:gd name="connsiteY1" fmla="*/ 184394 h 301641"/>
              <a:gd name="connsiteX2" fmla="*/ 461727 w 1595791"/>
              <a:gd name="connsiteY2" fmla="*/ 1438 h 301641"/>
              <a:gd name="connsiteX3" fmla="*/ 1595791 w 1595791"/>
              <a:gd name="connsiteY3" fmla="*/ 0 h 301641"/>
              <a:gd name="connsiteX4" fmla="*/ 1593410 w 1595791"/>
              <a:gd name="connsiteY4" fmla="*/ 301641 h 301641"/>
              <a:gd name="connsiteX5" fmla="*/ 0 w 1595791"/>
              <a:gd name="connsiteY5" fmla="*/ 300203 h 30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95791" h="301641">
                <a:moveTo>
                  <a:pt x="0" y="300203"/>
                </a:moveTo>
                <a:lnTo>
                  <a:pt x="75775" y="184394"/>
                </a:lnTo>
                <a:cubicBezTo>
                  <a:pt x="139337" y="93248"/>
                  <a:pt x="305296" y="6860"/>
                  <a:pt x="461727" y="1438"/>
                </a:cubicBezTo>
                <a:lnTo>
                  <a:pt x="1595791" y="0"/>
                </a:lnTo>
                <a:cubicBezTo>
                  <a:pt x="1594997" y="106103"/>
                  <a:pt x="1594204" y="195538"/>
                  <a:pt x="1593410" y="301641"/>
                </a:cubicBezTo>
                <a:lnTo>
                  <a:pt x="0" y="3002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63500" dist="25400" dir="132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3" tIns="45702" rIns="91403" bIns="45702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H="1">
            <a:off x="0" y="1"/>
            <a:ext cx="9144000" cy="61912"/>
          </a:xfrm>
          <a:prstGeom prst="rect">
            <a:avLst/>
          </a:prstGeom>
          <a:gradFill>
            <a:gsLst>
              <a:gs pos="0">
                <a:srgbClr val="2E2E2E">
                  <a:alpha val="0"/>
                </a:srgbClr>
              </a:gs>
              <a:gs pos="100000">
                <a:srgbClr val="2E2E2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3" tIns="45702" rIns="91403" bIns="45702" rtlCol="0" anchor="ctr"/>
          <a:lstStyle/>
          <a:p>
            <a:pPr algn="ctr"/>
            <a:endParaRPr lang="zh-CN" altLang="en-US"/>
          </a:p>
        </p:txBody>
      </p:sp>
      <p:pic>
        <p:nvPicPr>
          <p:cNvPr id="17" name="Picture 6" descr="E:\科达VI\科达黑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4932817"/>
            <a:ext cx="864096" cy="11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7473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5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4" r:id="rId18"/>
    <p:sldLayoutId id="2147483688" r:id="rId19"/>
    <p:sldLayoutId id="2147483689" r:id="rId20"/>
    <p:sldLayoutId id="2147483699" r:id="rId21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spcBef>
          <a:spcPct val="20000"/>
        </a:spcBef>
        <a:buFont typeface="Arial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 typeface="Arial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4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jpe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0" Type="http://schemas.openxmlformats.org/officeDocument/2006/relationships/image" Target="../media/image31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microsoft.com/office/2007/relationships/hdphoto" Target="../media/hdphoto1.wdp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6.png"/><Relationship Id="rId16" Type="http://schemas.openxmlformats.org/officeDocument/2006/relationships/image" Target="../media/image5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jpeg"/><Relationship Id="rId10" Type="http://schemas.openxmlformats.org/officeDocument/2006/relationships/image" Target="../media/image53.jpeg"/><Relationship Id="rId4" Type="http://schemas.openxmlformats.org/officeDocument/2006/relationships/image" Target="../media/image47.jpe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11" Type="http://schemas.openxmlformats.org/officeDocument/2006/relationships/image" Target="../media/image68.jpeg"/><Relationship Id="rId5" Type="http://schemas.openxmlformats.org/officeDocument/2006/relationships/image" Target="../media/image62.png"/><Relationship Id="rId10" Type="http://schemas.openxmlformats.org/officeDocument/2006/relationships/image" Target="../media/image67.jpeg"/><Relationship Id="rId4" Type="http://schemas.openxmlformats.org/officeDocument/2006/relationships/image" Target="../media/image61.png"/><Relationship Id="rId9" Type="http://schemas.openxmlformats.org/officeDocument/2006/relationships/image" Target="../media/image66.jpeg"/><Relationship Id="rId14" Type="http://schemas.openxmlformats.org/officeDocument/2006/relationships/image" Target="../media/image7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eg"/><Relationship Id="rId3" Type="http://schemas.openxmlformats.org/officeDocument/2006/relationships/image" Target="../media/image84.png"/><Relationship Id="rId7" Type="http://schemas.openxmlformats.org/officeDocument/2006/relationships/image" Target="../media/image88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2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科</a:t>
            </a:r>
            <a:r>
              <a:rPr lang="zh-CN" altLang="en-US" dirty="0" smtClean="0"/>
              <a:t>达监控</a:t>
            </a:r>
            <a:r>
              <a:rPr lang="zh-CN" altLang="en-US" dirty="0" smtClean="0"/>
              <a:t>产品简介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监控产品线市场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部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75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解码模块</a:t>
            </a:r>
            <a:endParaRPr lang="zh-CN" altLang="en-US" dirty="0"/>
          </a:p>
        </p:txBody>
      </p:sp>
      <p:sp>
        <p:nvSpPr>
          <p:cNvPr id="17" name="圆角矩形 16"/>
          <p:cNvSpPr/>
          <p:nvPr/>
        </p:nvSpPr>
        <p:spPr bwMode="auto">
          <a:xfrm>
            <a:off x="473744" y="992771"/>
            <a:ext cx="7143800" cy="1557771"/>
          </a:xfrm>
          <a:prstGeom prst="roundRect">
            <a:avLst>
              <a:gd name="adj" fmla="val 11900"/>
            </a:avLst>
          </a:prstGeom>
          <a:gradFill rotWithShape="1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none"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Verdana" pitchFamily="34" charset="0"/>
              <a:ea typeface="Gulim" pitchFamily="34" charset="-127"/>
            </a:endParaRPr>
          </a:p>
        </p:txBody>
      </p:sp>
      <p:pic>
        <p:nvPicPr>
          <p:cNvPr id="19" name="Picture 133" descr="Bild1"/>
          <p:cNvPicPr>
            <a:picLocks noChangeAspect="1" noChangeArrowheads="1"/>
          </p:cNvPicPr>
          <p:nvPr/>
        </p:nvPicPr>
        <p:blipFill>
          <a:blip r:embed="rId2" cstate="print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 rot="5400000">
            <a:off x="2847272" y="1773297"/>
            <a:ext cx="1080000" cy="11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内容占位符 2"/>
          <p:cNvSpPr txBox="1">
            <a:spLocks/>
          </p:cNvSpPr>
          <p:nvPr/>
        </p:nvSpPr>
        <p:spPr>
          <a:xfrm>
            <a:off x="1028750" y="1913377"/>
            <a:ext cx="1856977" cy="334799"/>
          </a:xfrm>
          <a:prstGeom prst="rect">
            <a:avLst/>
          </a:prstGeom>
        </p:spPr>
        <p:txBody>
          <a:bodyPr lIns="145134" tIns="72567" rIns="145134" bIns="72567"/>
          <a:lstStyle>
            <a:lvl1pPr marL="318388" indent="-318388" algn="l" defTabSz="849031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89838" indent="-265323" algn="l" defTabSz="849031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61289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5805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0321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4836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59352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83868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8383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/>
              <a:t>标</a:t>
            </a:r>
            <a:r>
              <a:rPr lang="zh-CN" altLang="en-US" dirty="0" smtClean="0"/>
              <a:t>清</a:t>
            </a:r>
            <a:r>
              <a:rPr lang="zh-CN" altLang="en-US" dirty="0"/>
              <a:t>解</a:t>
            </a:r>
            <a:r>
              <a:rPr lang="zh-CN" altLang="en-US" dirty="0" smtClean="0"/>
              <a:t>码卡</a:t>
            </a:r>
            <a:r>
              <a:rPr lang="en-US" altLang="zh-CN" dirty="0" smtClean="0"/>
              <a:t>D04</a:t>
            </a:r>
            <a:endParaRPr lang="zh-CN" altLang="en-US" dirty="0"/>
          </a:p>
        </p:txBody>
      </p:sp>
      <p:sp>
        <p:nvSpPr>
          <p:cNvPr id="31" name="内容占位符 2"/>
          <p:cNvSpPr txBox="1">
            <a:spLocks/>
          </p:cNvSpPr>
          <p:nvPr/>
        </p:nvSpPr>
        <p:spPr>
          <a:xfrm>
            <a:off x="3663555" y="1168979"/>
            <a:ext cx="3500462" cy="1079197"/>
          </a:xfrm>
          <a:prstGeom prst="rect">
            <a:avLst/>
          </a:prstGeom>
        </p:spPr>
        <p:txBody>
          <a:bodyPr lIns="145134" tIns="72567" rIns="145134" bIns="72567"/>
          <a:lstStyle>
            <a:lvl1pPr marL="318388" indent="-318388" algn="l" defTabSz="849031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89838" indent="-265323" algn="l" defTabSz="849031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61289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5805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0321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4836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59352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83868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8383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 smtClean="0"/>
              <a:t>4</a:t>
            </a:r>
            <a:r>
              <a:rPr lang="zh-CN" altLang="en-US" sz="1200" dirty="0" smtClean="0"/>
              <a:t>路视频输出</a:t>
            </a:r>
            <a:endParaRPr lang="en-US" altLang="zh-CN" sz="1200" dirty="0" smtClean="0"/>
          </a:p>
          <a:p>
            <a:r>
              <a:rPr lang="en-US" altLang="zh-CN" sz="1200" dirty="0" smtClean="0"/>
              <a:t>D1</a:t>
            </a:r>
            <a:r>
              <a:rPr lang="zh-CN" altLang="en-US" sz="1200" dirty="0" smtClean="0"/>
              <a:t>，</a:t>
            </a:r>
            <a:r>
              <a:rPr lang="en-US" altLang="zh-CN" sz="1200" dirty="0" smtClean="0"/>
              <a:t>CIF</a:t>
            </a:r>
          </a:p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路音频输入输出</a:t>
            </a:r>
            <a:endParaRPr lang="en-US" altLang="zh-CN" sz="1200" dirty="0" smtClean="0"/>
          </a:p>
        </p:txBody>
      </p:sp>
      <p:sp>
        <p:nvSpPr>
          <p:cNvPr id="32" name="圆角矩形 31"/>
          <p:cNvSpPr/>
          <p:nvPr/>
        </p:nvSpPr>
        <p:spPr bwMode="auto">
          <a:xfrm>
            <a:off x="468313" y="2766137"/>
            <a:ext cx="7143800" cy="1512000"/>
          </a:xfrm>
          <a:prstGeom prst="roundRect">
            <a:avLst>
              <a:gd name="adj" fmla="val 11900"/>
            </a:avLst>
          </a:prstGeom>
          <a:gradFill rotWithShape="1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none"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Verdana" pitchFamily="34" charset="0"/>
              <a:ea typeface="Gulim" pitchFamily="34" charset="-127"/>
            </a:endParaRPr>
          </a:p>
        </p:txBody>
      </p:sp>
      <p:pic>
        <p:nvPicPr>
          <p:cNvPr id="33" name="Picture 133" descr="Bild1"/>
          <p:cNvPicPr>
            <a:picLocks noChangeAspect="1" noChangeArrowheads="1"/>
          </p:cNvPicPr>
          <p:nvPr/>
        </p:nvPicPr>
        <p:blipFill>
          <a:blip r:embed="rId2" cstate="print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 rot="5400000">
            <a:off x="2829361" y="3516398"/>
            <a:ext cx="1080000" cy="11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内容占位符 2"/>
          <p:cNvSpPr txBox="1">
            <a:spLocks/>
          </p:cNvSpPr>
          <p:nvPr/>
        </p:nvSpPr>
        <p:spPr>
          <a:xfrm>
            <a:off x="3645548" y="2838763"/>
            <a:ext cx="3500462" cy="1366748"/>
          </a:xfrm>
          <a:prstGeom prst="rect">
            <a:avLst/>
          </a:prstGeom>
        </p:spPr>
        <p:txBody>
          <a:bodyPr lIns="145134" tIns="72567" rIns="145134" bIns="72567"/>
          <a:lstStyle>
            <a:lvl1pPr marL="318388" indent="-318388" algn="l" defTabSz="849031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89838" indent="-265323" algn="l" defTabSz="849031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61289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5805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0321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4836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59352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83868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8383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路</a:t>
            </a:r>
            <a:r>
              <a:rPr lang="zh-CN" altLang="en-US" sz="1200" dirty="0"/>
              <a:t>视频</a:t>
            </a:r>
            <a:r>
              <a:rPr lang="zh-CN" altLang="en-US" sz="1200" dirty="0" smtClean="0"/>
              <a:t>输出，支持第三方视频解码</a:t>
            </a:r>
            <a:endParaRPr lang="en-US" altLang="zh-CN" sz="1200" dirty="0" smtClean="0"/>
          </a:p>
          <a:p>
            <a:r>
              <a:rPr lang="en-US" altLang="zh-CN" sz="1200" dirty="0" smtClean="0"/>
              <a:t>4K</a:t>
            </a:r>
            <a:r>
              <a:rPr lang="zh-CN" altLang="en-US" sz="1200" dirty="0" smtClean="0"/>
              <a:t>，</a:t>
            </a:r>
            <a:r>
              <a:rPr lang="en-US" altLang="zh-CN" sz="1200" dirty="0" smtClean="0"/>
              <a:t>QXGA</a:t>
            </a:r>
            <a:r>
              <a:rPr lang="zh-CN" altLang="en-US" sz="1200" dirty="0" smtClean="0"/>
              <a:t>，</a:t>
            </a:r>
            <a:r>
              <a:rPr lang="en-US" altLang="zh-CN" sz="1200" dirty="0" smtClean="0"/>
              <a:t>1080P</a:t>
            </a:r>
            <a:r>
              <a:rPr lang="zh-CN" altLang="en-US" sz="1200" dirty="0" smtClean="0"/>
              <a:t>，</a:t>
            </a:r>
            <a:r>
              <a:rPr lang="en-US" altLang="zh-CN" sz="1200" dirty="0" smtClean="0"/>
              <a:t>720P</a:t>
            </a:r>
            <a:endParaRPr lang="zh-CN" altLang="en-US" sz="1200" dirty="0"/>
          </a:p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路</a:t>
            </a:r>
            <a:r>
              <a:rPr lang="en-US" altLang="zh-CN" sz="1200" dirty="0" smtClean="0"/>
              <a:t>HDMI</a:t>
            </a:r>
            <a:r>
              <a:rPr lang="zh-CN" altLang="en-US" sz="1200" dirty="0" smtClean="0"/>
              <a:t>输出接口</a:t>
            </a:r>
            <a:endParaRPr lang="en-US" altLang="zh-CN" sz="1200" dirty="0" smtClean="0"/>
          </a:p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路</a:t>
            </a:r>
            <a:r>
              <a:rPr lang="en-US" altLang="zh-CN" sz="1200" dirty="0" smtClean="0"/>
              <a:t>VGA</a:t>
            </a:r>
            <a:r>
              <a:rPr lang="zh-CN" altLang="en-US" sz="1200" dirty="0" smtClean="0"/>
              <a:t>输出接口</a:t>
            </a:r>
            <a:endParaRPr lang="en-US" altLang="zh-CN" sz="1200" dirty="0" smtClean="0"/>
          </a:p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路</a:t>
            </a:r>
            <a:r>
              <a:rPr lang="en-US" altLang="zh-CN" sz="1200" dirty="0" smtClean="0"/>
              <a:t>BNC</a:t>
            </a:r>
            <a:r>
              <a:rPr lang="zh-CN" altLang="en-US" sz="1200" dirty="0" smtClean="0"/>
              <a:t>输出接口</a:t>
            </a:r>
            <a:endParaRPr lang="zh-CN" altLang="en-US" sz="1200" dirty="0"/>
          </a:p>
        </p:txBody>
      </p:sp>
      <p:sp>
        <p:nvSpPr>
          <p:cNvPr id="36" name="内容占位符 2"/>
          <p:cNvSpPr txBox="1">
            <a:spLocks/>
          </p:cNvSpPr>
          <p:nvPr/>
        </p:nvSpPr>
        <p:spPr>
          <a:xfrm>
            <a:off x="976787" y="3596555"/>
            <a:ext cx="2116387" cy="334799"/>
          </a:xfrm>
          <a:prstGeom prst="rect">
            <a:avLst/>
          </a:prstGeom>
        </p:spPr>
        <p:txBody>
          <a:bodyPr lIns="145134" tIns="72567" rIns="145134" bIns="72567"/>
          <a:lstStyle>
            <a:lvl1pPr marL="318388" indent="-318388" algn="l" defTabSz="849031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89838" indent="-265323" algn="l" defTabSz="849031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61289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5805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0321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4836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59352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83868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8383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 smtClean="0"/>
              <a:t>单路高清</a:t>
            </a:r>
            <a:r>
              <a:rPr lang="zh-CN" altLang="en-US" dirty="0"/>
              <a:t>解</a:t>
            </a:r>
            <a:r>
              <a:rPr lang="zh-CN" altLang="en-US" dirty="0" smtClean="0"/>
              <a:t>码卡</a:t>
            </a:r>
            <a:r>
              <a:rPr lang="en-US" altLang="zh-CN" dirty="0" smtClean="0"/>
              <a:t>D01E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49" y="3282500"/>
            <a:ext cx="2165982" cy="280606"/>
          </a:xfrm>
          <a:prstGeom prst="rect">
            <a:avLst/>
          </a:prstGeom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49" y="1572285"/>
            <a:ext cx="2287442" cy="295635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57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解码模块</a:t>
            </a:r>
            <a:endParaRPr lang="zh-CN" altLang="en-US" dirty="0"/>
          </a:p>
        </p:txBody>
      </p:sp>
      <p:sp>
        <p:nvSpPr>
          <p:cNvPr id="17" name="圆角矩形 16"/>
          <p:cNvSpPr/>
          <p:nvPr/>
        </p:nvSpPr>
        <p:spPr bwMode="auto">
          <a:xfrm>
            <a:off x="473744" y="992771"/>
            <a:ext cx="7143800" cy="1557771"/>
          </a:xfrm>
          <a:prstGeom prst="roundRect">
            <a:avLst>
              <a:gd name="adj" fmla="val 11900"/>
            </a:avLst>
          </a:prstGeom>
          <a:gradFill rotWithShape="1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none"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Verdana" pitchFamily="34" charset="0"/>
              <a:ea typeface="Gulim" pitchFamily="34" charset="-127"/>
            </a:endParaRPr>
          </a:p>
        </p:txBody>
      </p:sp>
      <p:pic>
        <p:nvPicPr>
          <p:cNvPr id="19" name="Picture 133" descr="Bild1"/>
          <p:cNvPicPr>
            <a:picLocks noChangeAspect="1" noChangeArrowheads="1"/>
          </p:cNvPicPr>
          <p:nvPr/>
        </p:nvPicPr>
        <p:blipFill>
          <a:blip r:embed="rId2" cstate="print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 rot="5400000">
            <a:off x="2847272" y="1773297"/>
            <a:ext cx="1080000" cy="11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内容占位符 2"/>
          <p:cNvSpPr txBox="1">
            <a:spLocks/>
          </p:cNvSpPr>
          <p:nvPr/>
        </p:nvSpPr>
        <p:spPr>
          <a:xfrm>
            <a:off x="827584" y="1913377"/>
            <a:ext cx="2082239" cy="334799"/>
          </a:xfrm>
          <a:prstGeom prst="rect">
            <a:avLst/>
          </a:prstGeom>
        </p:spPr>
        <p:txBody>
          <a:bodyPr lIns="145134" tIns="72567" rIns="145134" bIns="72567"/>
          <a:lstStyle>
            <a:lvl1pPr marL="318388" indent="-318388" algn="l" defTabSz="849031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89838" indent="-265323" algn="l" defTabSz="849031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61289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5805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0321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4836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59352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83868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8383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/>
              <a:t>单</a:t>
            </a:r>
            <a:r>
              <a:rPr lang="zh-CN" altLang="en-US" dirty="0" smtClean="0"/>
              <a:t>路高清解码卡</a:t>
            </a:r>
            <a:r>
              <a:rPr lang="en-US" altLang="zh-CN" dirty="0" smtClean="0"/>
              <a:t>D01F</a:t>
            </a:r>
            <a:endParaRPr lang="zh-CN" altLang="en-US" dirty="0"/>
          </a:p>
        </p:txBody>
      </p:sp>
      <p:sp>
        <p:nvSpPr>
          <p:cNvPr id="31" name="内容占位符 2"/>
          <p:cNvSpPr txBox="1">
            <a:spLocks/>
          </p:cNvSpPr>
          <p:nvPr/>
        </p:nvSpPr>
        <p:spPr>
          <a:xfrm>
            <a:off x="3663555" y="1168979"/>
            <a:ext cx="3500462" cy="1079197"/>
          </a:xfrm>
          <a:prstGeom prst="rect">
            <a:avLst/>
          </a:prstGeom>
        </p:spPr>
        <p:txBody>
          <a:bodyPr lIns="145134" tIns="72567" rIns="145134" bIns="72567"/>
          <a:lstStyle>
            <a:lvl1pPr marL="318388" indent="-318388" algn="l" defTabSz="849031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89838" indent="-265323" algn="l" defTabSz="849031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61289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5805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0321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4836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59352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83868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8383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/>
              <a:t>1</a:t>
            </a:r>
            <a:r>
              <a:rPr lang="zh-CN" altLang="en-US" sz="1200" dirty="0" smtClean="0"/>
              <a:t>路高清视频输出</a:t>
            </a:r>
            <a:endParaRPr lang="en-US" altLang="zh-CN" sz="1200" dirty="0" smtClean="0"/>
          </a:p>
          <a:p>
            <a:r>
              <a:rPr lang="en-US" altLang="zh-CN" sz="1200" dirty="0" smtClean="0"/>
              <a:t>QXGA</a:t>
            </a:r>
            <a:r>
              <a:rPr lang="zh-CN" altLang="en-US" sz="1200" dirty="0"/>
              <a:t>，</a:t>
            </a:r>
            <a:r>
              <a:rPr lang="en-US" altLang="zh-CN" sz="1200" dirty="0"/>
              <a:t>1080P</a:t>
            </a:r>
            <a:r>
              <a:rPr lang="zh-CN" altLang="en-US" sz="1200" dirty="0"/>
              <a:t>，</a:t>
            </a:r>
            <a:r>
              <a:rPr lang="en-US" altLang="zh-CN" sz="1200" dirty="0"/>
              <a:t>720P</a:t>
            </a:r>
            <a:endParaRPr lang="zh-CN" altLang="en-US" sz="1200" dirty="0"/>
          </a:p>
          <a:p>
            <a:r>
              <a:rPr lang="en-US" altLang="zh-CN" sz="1200" dirty="0"/>
              <a:t>1</a:t>
            </a:r>
            <a:r>
              <a:rPr lang="zh-CN" altLang="en-US" sz="1200" dirty="0"/>
              <a:t>路</a:t>
            </a:r>
            <a:r>
              <a:rPr lang="en-US" altLang="zh-CN" sz="1200" dirty="0"/>
              <a:t>HDMI</a:t>
            </a:r>
            <a:r>
              <a:rPr lang="zh-CN" altLang="en-US" sz="1200" dirty="0"/>
              <a:t>输出接口</a:t>
            </a:r>
            <a:endParaRPr lang="en-US" altLang="zh-CN" sz="1200" dirty="0"/>
          </a:p>
          <a:p>
            <a:r>
              <a:rPr lang="en-US" altLang="zh-CN" sz="1200" dirty="0"/>
              <a:t>1</a:t>
            </a:r>
            <a:r>
              <a:rPr lang="zh-CN" altLang="en-US" sz="1200" dirty="0"/>
              <a:t>路</a:t>
            </a:r>
            <a:r>
              <a:rPr lang="en-US" altLang="zh-CN" sz="1200" dirty="0"/>
              <a:t>VGA</a:t>
            </a:r>
            <a:r>
              <a:rPr lang="zh-CN" altLang="en-US" sz="1200" dirty="0"/>
              <a:t>输出接口</a:t>
            </a:r>
            <a:endParaRPr lang="en-US" altLang="zh-CN" sz="1200" dirty="0"/>
          </a:p>
          <a:p>
            <a:r>
              <a:rPr lang="en-US" altLang="zh-CN" sz="1200" dirty="0"/>
              <a:t>1</a:t>
            </a:r>
            <a:r>
              <a:rPr lang="zh-CN" altLang="en-US" sz="1200" dirty="0"/>
              <a:t>路</a:t>
            </a:r>
            <a:r>
              <a:rPr lang="en-US" altLang="zh-CN" sz="1200" dirty="0"/>
              <a:t>BNC</a:t>
            </a:r>
            <a:r>
              <a:rPr lang="zh-CN" altLang="en-US" sz="1200" dirty="0"/>
              <a:t>输出接口</a:t>
            </a:r>
          </a:p>
        </p:txBody>
      </p:sp>
      <p:sp>
        <p:nvSpPr>
          <p:cNvPr id="32" name="圆角矩形 31"/>
          <p:cNvSpPr/>
          <p:nvPr/>
        </p:nvSpPr>
        <p:spPr bwMode="auto">
          <a:xfrm>
            <a:off x="468313" y="2766137"/>
            <a:ext cx="7143800" cy="1512000"/>
          </a:xfrm>
          <a:prstGeom prst="roundRect">
            <a:avLst>
              <a:gd name="adj" fmla="val 11900"/>
            </a:avLst>
          </a:prstGeom>
          <a:gradFill rotWithShape="1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none"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Verdana" pitchFamily="34" charset="0"/>
              <a:ea typeface="Gulim" pitchFamily="34" charset="-127"/>
            </a:endParaRPr>
          </a:p>
        </p:txBody>
      </p:sp>
      <p:pic>
        <p:nvPicPr>
          <p:cNvPr id="33" name="Picture 133" descr="Bild1"/>
          <p:cNvPicPr>
            <a:picLocks noChangeAspect="1" noChangeArrowheads="1"/>
          </p:cNvPicPr>
          <p:nvPr/>
        </p:nvPicPr>
        <p:blipFill>
          <a:blip r:embed="rId2" cstate="print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 rot="5400000">
            <a:off x="2829361" y="3516398"/>
            <a:ext cx="1080000" cy="11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内容占位符 2"/>
          <p:cNvSpPr txBox="1">
            <a:spLocks/>
          </p:cNvSpPr>
          <p:nvPr/>
        </p:nvSpPr>
        <p:spPr>
          <a:xfrm>
            <a:off x="3645548" y="2838763"/>
            <a:ext cx="3500462" cy="1366748"/>
          </a:xfrm>
          <a:prstGeom prst="rect">
            <a:avLst/>
          </a:prstGeom>
        </p:spPr>
        <p:txBody>
          <a:bodyPr lIns="145134" tIns="72567" rIns="145134" bIns="72567"/>
          <a:lstStyle>
            <a:lvl1pPr marL="318388" indent="-318388" algn="l" defTabSz="849031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89838" indent="-265323" algn="l" defTabSz="849031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61289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5805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0321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4836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59352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83868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8383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 smtClean="0"/>
              <a:t>4</a:t>
            </a:r>
            <a:r>
              <a:rPr lang="zh-CN" altLang="en-US" sz="1200" dirty="0" smtClean="0"/>
              <a:t>路</a:t>
            </a:r>
            <a:r>
              <a:rPr lang="zh-CN" altLang="en-US" sz="1200" dirty="0"/>
              <a:t>视频</a:t>
            </a:r>
            <a:r>
              <a:rPr lang="zh-CN" altLang="en-US" sz="1200" dirty="0" smtClean="0"/>
              <a:t>输出</a:t>
            </a:r>
            <a:endParaRPr lang="en-US" altLang="zh-CN" sz="1200" dirty="0" smtClean="0"/>
          </a:p>
          <a:p>
            <a:r>
              <a:rPr lang="en-US" altLang="zh-CN" sz="1200" dirty="0" smtClean="0"/>
              <a:t>QXGA</a:t>
            </a:r>
            <a:r>
              <a:rPr lang="zh-CN" altLang="en-US" sz="1200" dirty="0" smtClean="0"/>
              <a:t>，</a:t>
            </a:r>
            <a:r>
              <a:rPr lang="en-US" altLang="zh-CN" sz="1200" dirty="0" smtClean="0"/>
              <a:t>1080P</a:t>
            </a:r>
            <a:r>
              <a:rPr lang="zh-CN" altLang="en-US" sz="1200" dirty="0" smtClean="0"/>
              <a:t>，</a:t>
            </a:r>
            <a:r>
              <a:rPr lang="en-US" altLang="zh-CN" sz="1200" dirty="0" smtClean="0"/>
              <a:t>720P</a:t>
            </a:r>
            <a:endParaRPr lang="zh-CN" altLang="en-US" sz="1200" dirty="0"/>
          </a:p>
          <a:p>
            <a:r>
              <a:rPr lang="en-US" altLang="zh-CN" sz="1200" dirty="0" smtClean="0"/>
              <a:t>4</a:t>
            </a:r>
            <a:r>
              <a:rPr lang="zh-CN" altLang="en-US" sz="1200" dirty="0" smtClean="0"/>
              <a:t>路</a:t>
            </a:r>
            <a:r>
              <a:rPr lang="en-US" altLang="zh-CN" sz="1200" dirty="0" smtClean="0"/>
              <a:t>HDMI</a:t>
            </a:r>
            <a:r>
              <a:rPr lang="zh-CN" altLang="en-US" sz="1200" dirty="0" smtClean="0"/>
              <a:t>输出接口</a:t>
            </a:r>
            <a:endParaRPr lang="en-US" altLang="zh-CN" sz="1200" dirty="0" smtClean="0"/>
          </a:p>
        </p:txBody>
      </p:sp>
      <p:sp>
        <p:nvSpPr>
          <p:cNvPr id="36" name="内容占位符 2"/>
          <p:cNvSpPr txBox="1">
            <a:spLocks/>
          </p:cNvSpPr>
          <p:nvPr/>
        </p:nvSpPr>
        <p:spPr>
          <a:xfrm>
            <a:off x="827584" y="3596555"/>
            <a:ext cx="2116387" cy="334799"/>
          </a:xfrm>
          <a:prstGeom prst="rect">
            <a:avLst/>
          </a:prstGeom>
        </p:spPr>
        <p:txBody>
          <a:bodyPr lIns="145134" tIns="72567" rIns="145134" bIns="72567"/>
          <a:lstStyle>
            <a:lvl1pPr marL="318388" indent="-318388" algn="l" defTabSz="849031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89838" indent="-265323" algn="l" defTabSz="849031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61289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5805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0321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4836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59352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83868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8383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 smtClean="0"/>
              <a:t>四路高清</a:t>
            </a:r>
            <a:r>
              <a:rPr lang="zh-CN" altLang="en-US" dirty="0"/>
              <a:t>解</a:t>
            </a:r>
            <a:r>
              <a:rPr lang="zh-CN" altLang="en-US" dirty="0" smtClean="0"/>
              <a:t>码卡</a:t>
            </a:r>
            <a:r>
              <a:rPr lang="en-US" altLang="zh-CN" dirty="0" smtClean="0"/>
              <a:t>D04F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43" y="1557388"/>
            <a:ext cx="2166828" cy="33274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78" y="3249772"/>
            <a:ext cx="2160240" cy="33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9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其他模块</a:t>
            </a:r>
            <a:endParaRPr lang="zh-CN" altLang="en-US" dirty="0"/>
          </a:p>
        </p:txBody>
      </p:sp>
      <p:sp>
        <p:nvSpPr>
          <p:cNvPr id="16" name="圆角矩形 15"/>
          <p:cNvSpPr/>
          <p:nvPr/>
        </p:nvSpPr>
        <p:spPr bwMode="auto">
          <a:xfrm>
            <a:off x="467544" y="2355878"/>
            <a:ext cx="7143800" cy="1224001"/>
          </a:xfrm>
          <a:prstGeom prst="roundRect">
            <a:avLst>
              <a:gd name="adj" fmla="val 11900"/>
            </a:avLst>
          </a:prstGeom>
          <a:gradFill rotWithShape="1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none"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Verdana" pitchFamily="34" charset="0"/>
              <a:ea typeface="Gulim" pitchFamily="34" charset="-127"/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467544" y="1095172"/>
            <a:ext cx="7143800" cy="1197596"/>
          </a:xfrm>
          <a:prstGeom prst="roundRect">
            <a:avLst>
              <a:gd name="adj" fmla="val 11900"/>
            </a:avLst>
          </a:prstGeom>
          <a:gradFill rotWithShape="1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none"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Verdana" pitchFamily="34" charset="0"/>
              <a:ea typeface="Gulim" pitchFamily="34" charset="-127"/>
            </a:endParaRPr>
          </a:p>
        </p:txBody>
      </p:sp>
      <p:pic>
        <p:nvPicPr>
          <p:cNvPr id="19" name="Picture 133" descr="Bild1"/>
          <p:cNvPicPr>
            <a:picLocks noChangeAspect="1" noChangeArrowheads="1"/>
          </p:cNvPicPr>
          <p:nvPr/>
        </p:nvPicPr>
        <p:blipFill>
          <a:blip r:embed="rId2" cstate="print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 rot="5400000">
            <a:off x="2828592" y="1701306"/>
            <a:ext cx="1080000" cy="11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内容占位符 2"/>
          <p:cNvSpPr txBox="1">
            <a:spLocks/>
          </p:cNvSpPr>
          <p:nvPr/>
        </p:nvSpPr>
        <p:spPr>
          <a:xfrm>
            <a:off x="3644779" y="1285220"/>
            <a:ext cx="3500462" cy="704169"/>
          </a:xfrm>
          <a:prstGeom prst="rect">
            <a:avLst/>
          </a:prstGeom>
        </p:spPr>
        <p:txBody>
          <a:bodyPr lIns="145134" tIns="72567" rIns="145134" bIns="72567"/>
          <a:lstStyle>
            <a:lvl1pPr marL="318388" indent="-318388" algn="l" defTabSz="849031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89838" indent="-265323" algn="l" defTabSz="849031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61289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5805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0321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4836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59352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83868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8383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/>
              <a:t>KDM201</a:t>
            </a:r>
            <a:r>
              <a:rPr lang="zh-CN" altLang="en-US" sz="1200" dirty="0"/>
              <a:t>控制键盘接入模块</a:t>
            </a:r>
            <a:r>
              <a:rPr lang="zh-CN" altLang="en-US" sz="1200" dirty="0" smtClean="0"/>
              <a:t>，</a:t>
            </a:r>
            <a:endParaRPr lang="en-US" altLang="zh-CN" sz="1200" dirty="0" smtClean="0"/>
          </a:p>
          <a:p>
            <a:r>
              <a:rPr lang="en-US" altLang="zh-CN" sz="1200" dirty="0" smtClean="0"/>
              <a:t>1</a:t>
            </a:r>
            <a:r>
              <a:rPr lang="zh-CN" altLang="en-US" sz="1200" dirty="0"/>
              <a:t>个</a:t>
            </a:r>
            <a:r>
              <a:rPr lang="en-US" altLang="zh-CN" sz="1200" dirty="0"/>
              <a:t>RS232</a:t>
            </a:r>
            <a:r>
              <a:rPr lang="zh-CN" altLang="en-US" sz="1200" dirty="0"/>
              <a:t>接口。</a:t>
            </a:r>
            <a:endParaRPr lang="zh-CN" altLang="en-US" sz="1200" dirty="0" smtClean="0"/>
          </a:p>
        </p:txBody>
      </p:sp>
      <p:sp>
        <p:nvSpPr>
          <p:cNvPr id="21" name="内容占位符 2"/>
          <p:cNvSpPr txBox="1">
            <a:spLocks/>
          </p:cNvSpPr>
          <p:nvPr/>
        </p:nvSpPr>
        <p:spPr>
          <a:xfrm>
            <a:off x="993081" y="1764525"/>
            <a:ext cx="1856977" cy="334799"/>
          </a:xfrm>
          <a:prstGeom prst="rect">
            <a:avLst/>
          </a:prstGeom>
        </p:spPr>
        <p:txBody>
          <a:bodyPr lIns="145134" tIns="72567" rIns="145134" bIns="72567"/>
          <a:lstStyle>
            <a:lvl1pPr marL="318388" indent="-318388" algn="l" defTabSz="849031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89838" indent="-265323" algn="l" defTabSz="849031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61289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5805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0321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4836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59352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83868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8383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 smtClean="0"/>
              <a:t>键盘控制模块</a:t>
            </a:r>
            <a:r>
              <a:rPr lang="en-US" altLang="zh-CN" dirty="0" smtClean="0"/>
              <a:t>TVM</a:t>
            </a:r>
            <a:endParaRPr lang="zh-CN" altLang="en-US" dirty="0"/>
          </a:p>
        </p:txBody>
      </p:sp>
      <p:pic>
        <p:nvPicPr>
          <p:cNvPr id="22" name="Picture 133" descr="Bild1"/>
          <p:cNvPicPr>
            <a:picLocks noChangeAspect="1" noChangeArrowheads="1"/>
          </p:cNvPicPr>
          <p:nvPr/>
        </p:nvPicPr>
        <p:blipFill>
          <a:blip r:embed="rId2" cstate="print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 rot="5400000">
            <a:off x="2828592" y="2961995"/>
            <a:ext cx="1080000" cy="11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内容占位符 2"/>
          <p:cNvSpPr txBox="1">
            <a:spLocks/>
          </p:cNvSpPr>
          <p:nvPr/>
        </p:nvSpPr>
        <p:spPr>
          <a:xfrm>
            <a:off x="3644779" y="2643758"/>
            <a:ext cx="3500462" cy="679629"/>
          </a:xfrm>
          <a:prstGeom prst="rect">
            <a:avLst/>
          </a:prstGeom>
        </p:spPr>
        <p:txBody>
          <a:bodyPr lIns="145134" tIns="72567" rIns="145134" bIns="72567"/>
          <a:lstStyle>
            <a:lvl1pPr marL="318388" indent="-318388" algn="l" defTabSz="849031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89838" indent="-265323" algn="l" defTabSz="849031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61289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5805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0321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4836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59352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83868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8383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 smtClean="0"/>
              <a:t>DVR</a:t>
            </a:r>
            <a:r>
              <a:rPr lang="zh-CN" altLang="en-US" sz="1200" dirty="0" smtClean="0"/>
              <a:t>接入网关模块，</a:t>
            </a:r>
            <a:endParaRPr lang="en-US" altLang="zh-CN" sz="1200" dirty="0" smtClean="0"/>
          </a:p>
          <a:p>
            <a:r>
              <a:rPr lang="zh-CN" altLang="en-US" sz="1200" dirty="0" smtClean="0"/>
              <a:t>实现第三方</a:t>
            </a:r>
            <a:r>
              <a:rPr lang="en-US" altLang="zh-CN" sz="1200" dirty="0" smtClean="0"/>
              <a:t>DVR</a:t>
            </a:r>
            <a:r>
              <a:rPr lang="zh-CN" altLang="en-US" sz="1200" dirty="0" smtClean="0"/>
              <a:t>或网络摄像机接入</a:t>
            </a:r>
            <a:endParaRPr lang="en-US" altLang="zh-CN" sz="1200" dirty="0" smtClean="0"/>
          </a:p>
        </p:txBody>
      </p:sp>
      <p:sp>
        <p:nvSpPr>
          <p:cNvPr id="24" name="内容占位符 2"/>
          <p:cNvSpPr txBox="1">
            <a:spLocks/>
          </p:cNvSpPr>
          <p:nvPr/>
        </p:nvSpPr>
        <p:spPr>
          <a:xfrm>
            <a:off x="568081" y="3029039"/>
            <a:ext cx="2742554" cy="334799"/>
          </a:xfrm>
          <a:prstGeom prst="rect">
            <a:avLst/>
          </a:prstGeom>
        </p:spPr>
        <p:txBody>
          <a:bodyPr lIns="145134" tIns="72567" rIns="145134" bIns="72567"/>
          <a:lstStyle>
            <a:lvl1pPr marL="318388" indent="-318388" algn="l" defTabSz="849031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89838" indent="-265323" algn="l" defTabSz="849031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61289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5805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0321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4836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59352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83868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8383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 smtClean="0"/>
              <a:t>DVR</a:t>
            </a:r>
            <a:r>
              <a:rPr lang="zh-CN" altLang="en-US" dirty="0" smtClean="0"/>
              <a:t>接入模块</a:t>
            </a:r>
            <a:r>
              <a:rPr lang="en-US" altLang="zh-CN" dirty="0" smtClean="0"/>
              <a:t>G100</a:t>
            </a:r>
          </a:p>
        </p:txBody>
      </p:sp>
      <p:pic>
        <p:nvPicPr>
          <p:cNvPr id="30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578" y="1341317"/>
            <a:ext cx="2165982" cy="289382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28" y="2643758"/>
            <a:ext cx="2206237" cy="285086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 bwMode="auto">
          <a:xfrm>
            <a:off x="496720" y="3651870"/>
            <a:ext cx="7143800" cy="1224136"/>
          </a:xfrm>
          <a:prstGeom prst="roundRect">
            <a:avLst>
              <a:gd name="adj" fmla="val 11900"/>
            </a:avLst>
          </a:prstGeom>
          <a:gradFill rotWithShape="1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none"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>
                <a:latin typeface="Verdana" pitchFamily="34" charset="0"/>
                <a:ea typeface="Gulim" pitchFamily="34" charset="-127"/>
              </a:rPr>
              <a:t> </a:t>
            </a:r>
            <a:endParaRPr lang="zh-CN" altLang="en-US" dirty="0">
              <a:latin typeface="Verdana" pitchFamily="34" charset="0"/>
              <a:ea typeface="Gulim" pitchFamily="34" charset="-127"/>
            </a:endParaRPr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3339810" y="3940175"/>
            <a:ext cx="3772449" cy="679629"/>
          </a:xfrm>
          <a:prstGeom prst="rect">
            <a:avLst/>
          </a:prstGeom>
        </p:spPr>
        <p:txBody>
          <a:bodyPr lIns="145134" tIns="72567" rIns="145134" bIns="72567"/>
          <a:lstStyle>
            <a:lvl1pPr marL="318388" indent="-318388" algn="l" defTabSz="849031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89838" indent="-265323" algn="l" defTabSz="849031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61289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5805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0321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4836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59352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83868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8383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 smtClean="0"/>
              <a:t>        矩阵</a:t>
            </a:r>
            <a:r>
              <a:rPr lang="zh-CN" altLang="en-US" sz="1200" dirty="0"/>
              <a:t>接入模块</a:t>
            </a:r>
            <a:r>
              <a:rPr lang="zh-CN" altLang="en-US" sz="1200" dirty="0" smtClean="0"/>
              <a:t>，可</a:t>
            </a:r>
            <a:r>
              <a:rPr lang="zh-CN" altLang="en-US" sz="1200" dirty="0"/>
              <a:t>配合</a:t>
            </a:r>
            <a:r>
              <a:rPr lang="en-US" altLang="zh-CN" sz="1200" dirty="0"/>
              <a:t>KDM-201</a:t>
            </a:r>
            <a:r>
              <a:rPr lang="zh-CN" altLang="en-US" sz="1200" dirty="0"/>
              <a:t>的其它板卡共同解决网络安全隔离问题。</a:t>
            </a:r>
            <a:endParaRPr lang="en-US" altLang="zh-CN" sz="1200" dirty="0" smtClean="0"/>
          </a:p>
        </p:txBody>
      </p:sp>
      <p:sp>
        <p:nvSpPr>
          <p:cNvPr id="18" name="内容占位符 2"/>
          <p:cNvSpPr txBox="1">
            <a:spLocks/>
          </p:cNvSpPr>
          <p:nvPr/>
        </p:nvSpPr>
        <p:spPr>
          <a:xfrm>
            <a:off x="597257" y="4325183"/>
            <a:ext cx="2742554" cy="334799"/>
          </a:xfrm>
          <a:prstGeom prst="rect">
            <a:avLst/>
          </a:prstGeom>
        </p:spPr>
        <p:txBody>
          <a:bodyPr lIns="145134" tIns="72567" rIns="145134" bIns="72567"/>
          <a:lstStyle>
            <a:lvl1pPr marL="318388" indent="-318388" algn="l" defTabSz="849031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89838" indent="-265323" algn="l" defTabSz="849031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61289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5805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0321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4836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59352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83868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8383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/>
              <a:t>矩阵</a:t>
            </a:r>
            <a:r>
              <a:rPr lang="zh-CN" altLang="en-US" dirty="0" smtClean="0"/>
              <a:t>接入模块</a:t>
            </a:r>
            <a:r>
              <a:rPr lang="en-US" altLang="zh-CN" dirty="0" smtClean="0"/>
              <a:t>G200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04" y="4011910"/>
            <a:ext cx="2206237" cy="285086"/>
          </a:xfrm>
          <a:prstGeom prst="rect">
            <a:avLst/>
          </a:prstGeom>
        </p:spPr>
      </p:pic>
      <p:pic>
        <p:nvPicPr>
          <p:cNvPr id="26" name="Picture 133" descr="Bild1"/>
          <p:cNvPicPr>
            <a:picLocks noChangeAspect="1" noChangeArrowheads="1"/>
          </p:cNvPicPr>
          <p:nvPr/>
        </p:nvPicPr>
        <p:blipFill>
          <a:blip r:embed="rId2" cstate="print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 rot="5400000">
            <a:off x="2817112" y="4258258"/>
            <a:ext cx="1080000" cy="11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008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</a:t>
            </a:r>
            <a:r>
              <a:rPr lang="zh-CN" altLang="en-US" dirty="0"/>
              <a:t>清编码器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3"/>
          </p:nvPr>
        </p:nvSpPr>
        <p:spPr>
          <a:xfrm>
            <a:off x="1237005" y="3165205"/>
            <a:ext cx="2927933" cy="918713"/>
          </a:xfrm>
        </p:spPr>
        <p:txBody>
          <a:bodyPr/>
          <a:lstStyle/>
          <a:p>
            <a:r>
              <a:rPr lang="en-US" altLang="zh-CN" dirty="0" smtClean="0"/>
              <a:t>H.264</a:t>
            </a:r>
            <a:r>
              <a:rPr lang="zh-CN" altLang="en-US" dirty="0" smtClean="0"/>
              <a:t>视频编码</a:t>
            </a:r>
            <a:endParaRPr lang="en-US" altLang="zh-CN" dirty="0" smtClean="0"/>
          </a:p>
          <a:p>
            <a:r>
              <a:rPr lang="en-US" altLang="zh-CN" dirty="0" smtClean="0"/>
              <a:t>1080P/720P/D1/CIF/QCIF</a:t>
            </a:r>
            <a:r>
              <a:rPr lang="zh-CN" altLang="en-US" dirty="0" smtClean="0"/>
              <a:t>分辨率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/>
              <a:t>路</a:t>
            </a:r>
            <a:r>
              <a:rPr lang="en-US" altLang="zh-CN" dirty="0"/>
              <a:t>DVI-I</a:t>
            </a:r>
            <a:r>
              <a:rPr lang="zh-CN" altLang="en-US" dirty="0" smtClean="0"/>
              <a:t>输入，</a:t>
            </a:r>
            <a:r>
              <a:rPr lang="en-US" altLang="zh-CN" dirty="0" smtClean="0"/>
              <a:t>1</a:t>
            </a:r>
            <a:r>
              <a:rPr lang="en-US" altLang="zh-CN" dirty="0"/>
              <a:t>× RS232</a:t>
            </a:r>
            <a:r>
              <a:rPr lang="zh-CN" altLang="en-US" dirty="0"/>
              <a:t>，</a:t>
            </a:r>
            <a:r>
              <a:rPr lang="en-US" altLang="zh-CN" dirty="0"/>
              <a:t>1× </a:t>
            </a:r>
            <a:r>
              <a:rPr lang="en-US" altLang="zh-CN" dirty="0" smtClean="0"/>
              <a:t>RS485</a:t>
            </a:r>
          </a:p>
          <a:p>
            <a:r>
              <a:rPr lang="en-US" altLang="zh-CN" dirty="0" smtClean="0"/>
              <a:t>2</a:t>
            </a:r>
            <a:r>
              <a:rPr lang="en-US" altLang="zh-CN" dirty="0"/>
              <a:t>×</a:t>
            </a:r>
            <a:r>
              <a:rPr lang="zh-CN" altLang="en-US" dirty="0"/>
              <a:t>双向音频，</a:t>
            </a:r>
            <a:r>
              <a:rPr lang="en-US" altLang="zh-CN" dirty="0"/>
              <a:t>2×</a:t>
            </a:r>
            <a:r>
              <a:rPr lang="zh-CN" altLang="en-US" dirty="0"/>
              <a:t>告警输入输出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42225" y="1429593"/>
            <a:ext cx="2283087" cy="650489"/>
          </a:xfrm>
          <a:prstGeom prst="rect">
            <a:avLst/>
          </a:prstGeom>
          <a:noFill/>
        </p:spPr>
      </p:pic>
      <p:sp>
        <p:nvSpPr>
          <p:cNvPr id="6" name="矩形 5"/>
          <p:cNvSpPr/>
          <p:nvPr/>
        </p:nvSpPr>
        <p:spPr>
          <a:xfrm>
            <a:off x="1259632" y="2254609"/>
            <a:ext cx="2448272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1260" b="1" dirty="0" smtClean="0">
                <a:solidFill>
                  <a:srgbClr val="FFC000"/>
                </a:solidFill>
                <a:latin typeface="微软雅黑" pitchFamily="34" charset="-122"/>
              </a:rPr>
              <a:t>KDM2410-C01H </a:t>
            </a:r>
          </a:p>
          <a:p>
            <a:pPr algn="ctr">
              <a:lnSpc>
                <a:spcPct val="150000"/>
              </a:lnSpc>
              <a:defRPr/>
            </a:pPr>
            <a:r>
              <a:rPr lang="zh-CN" altLang="en-US" sz="1260" b="1" dirty="0" smtClean="0">
                <a:solidFill>
                  <a:srgbClr val="FFC000"/>
                </a:solidFill>
                <a:latin typeface="微软雅黑" pitchFamily="34" charset="-122"/>
              </a:rPr>
              <a:t>单路高清编码器</a:t>
            </a:r>
            <a:endParaRPr lang="en-US" altLang="zh-CN" sz="1260" b="1" dirty="0">
              <a:solidFill>
                <a:srgbClr val="FFC000"/>
              </a:solidFill>
              <a:latin typeface="微软雅黑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506" y="1370718"/>
            <a:ext cx="2016012" cy="76823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477074" y="2254609"/>
            <a:ext cx="2404876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1260" b="1" dirty="0" smtClean="0">
                <a:solidFill>
                  <a:srgbClr val="FFC000"/>
                </a:solidFill>
                <a:latin typeface="微软雅黑" pitchFamily="34" charset="-122"/>
              </a:rPr>
              <a:t>KDM2412-C02H-SDI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zh-CN" sz="1260" b="1" dirty="0" smtClean="0">
                <a:solidFill>
                  <a:srgbClr val="FFC000"/>
                </a:solidFill>
                <a:latin typeface="微软雅黑" pitchFamily="34" charset="-122"/>
              </a:rPr>
              <a:t> </a:t>
            </a:r>
            <a:r>
              <a:rPr lang="zh-CN" altLang="en-US" sz="1260" b="1" dirty="0">
                <a:solidFill>
                  <a:srgbClr val="FFC000"/>
                </a:solidFill>
                <a:latin typeface="微软雅黑" pitchFamily="34" charset="-122"/>
              </a:rPr>
              <a:t>双</a:t>
            </a:r>
            <a:r>
              <a:rPr lang="zh-CN" altLang="en-US" sz="1260" b="1" dirty="0" smtClean="0">
                <a:solidFill>
                  <a:srgbClr val="FFC000"/>
                </a:solidFill>
                <a:latin typeface="微软雅黑" pitchFamily="34" charset="-122"/>
              </a:rPr>
              <a:t>路高清编码器</a:t>
            </a:r>
            <a:endParaRPr lang="en-US" altLang="zh-CN" sz="1260" b="1" dirty="0">
              <a:solidFill>
                <a:srgbClr val="FFC000"/>
              </a:solidFill>
              <a:latin typeface="微软雅黑" pitchFamily="34" charset="-122"/>
            </a:endParaRPr>
          </a:p>
        </p:txBody>
      </p:sp>
      <p:sp>
        <p:nvSpPr>
          <p:cNvPr id="9" name="文本占位符 2"/>
          <p:cNvSpPr txBox="1">
            <a:spLocks/>
          </p:cNvSpPr>
          <p:nvPr/>
        </p:nvSpPr>
        <p:spPr>
          <a:xfrm>
            <a:off x="5503888" y="3165205"/>
            <a:ext cx="2668512" cy="918713"/>
          </a:xfrm>
          <a:prstGeom prst="rect">
            <a:avLst/>
          </a:prstGeom>
          <a:noFill/>
        </p:spPr>
        <p:txBody>
          <a:bodyPr vert="horz" wrap="square" lIns="68580" tIns="34290" rIns="68580" bIns="3429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zh-CN" altLang="en-US" sz="1200" kern="120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H.264</a:t>
            </a:r>
            <a:r>
              <a:rPr lang="zh-CN" altLang="en-US" dirty="0" smtClean="0"/>
              <a:t>视频编码</a:t>
            </a:r>
            <a:endParaRPr lang="en-US" altLang="zh-CN" dirty="0" smtClean="0"/>
          </a:p>
          <a:p>
            <a:r>
              <a:rPr lang="en-US" altLang="zh-CN" dirty="0" smtClean="0"/>
              <a:t>1080P/720P</a:t>
            </a:r>
            <a:r>
              <a:rPr lang="zh-CN" altLang="en-US" dirty="0" smtClean="0"/>
              <a:t>分辨率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/>
              <a:t>路</a:t>
            </a:r>
            <a:r>
              <a:rPr lang="en-US" altLang="zh-CN" dirty="0"/>
              <a:t>HD-SDI</a:t>
            </a:r>
            <a:r>
              <a:rPr lang="zh-CN" altLang="en-US" dirty="0"/>
              <a:t>输入，</a:t>
            </a:r>
            <a:r>
              <a:rPr lang="en-US" altLang="zh-CN" dirty="0"/>
              <a:t>2× </a:t>
            </a:r>
            <a:r>
              <a:rPr lang="en-US" altLang="zh-CN" dirty="0" smtClean="0"/>
              <a:t>RS485</a:t>
            </a:r>
          </a:p>
          <a:p>
            <a:r>
              <a:rPr lang="en-US" altLang="zh-CN" dirty="0" smtClean="0"/>
              <a:t>2</a:t>
            </a:r>
            <a:r>
              <a:rPr lang="en-US" altLang="zh-CN" dirty="0"/>
              <a:t>×</a:t>
            </a:r>
            <a:r>
              <a:rPr lang="zh-CN" altLang="en-US" dirty="0"/>
              <a:t>双向音频，</a:t>
            </a:r>
            <a:r>
              <a:rPr lang="en-US" altLang="zh-CN" dirty="0"/>
              <a:t>2×</a:t>
            </a:r>
            <a:r>
              <a:rPr lang="zh-CN" altLang="en-US" dirty="0"/>
              <a:t>告警输入输出。</a:t>
            </a:r>
          </a:p>
        </p:txBody>
      </p:sp>
    </p:spTree>
    <p:extLst>
      <p:ext uri="{BB962C8B-B14F-4D97-AF65-F5344CB8AC3E}">
        <p14:creationId xmlns:p14="http://schemas.microsoft.com/office/powerpoint/2010/main" val="417008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标清</a:t>
            </a:r>
            <a:r>
              <a:rPr lang="zh-CN" altLang="en-US" dirty="0"/>
              <a:t>编码器</a:t>
            </a:r>
          </a:p>
        </p:txBody>
      </p:sp>
      <p:sp>
        <p:nvSpPr>
          <p:cNvPr id="6" name="矩形 5"/>
          <p:cNvSpPr/>
          <p:nvPr/>
        </p:nvSpPr>
        <p:spPr>
          <a:xfrm>
            <a:off x="3456573" y="2257759"/>
            <a:ext cx="1691043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1260" b="1" dirty="0" smtClean="0">
                <a:solidFill>
                  <a:srgbClr val="FFC000"/>
                </a:solidFill>
                <a:latin typeface="微软雅黑" pitchFamily="34" charset="-122"/>
              </a:rPr>
              <a:t>KDM2480S-2D </a:t>
            </a:r>
          </a:p>
          <a:p>
            <a:pPr algn="ctr">
              <a:lnSpc>
                <a:spcPct val="150000"/>
              </a:lnSpc>
              <a:defRPr/>
            </a:pPr>
            <a:r>
              <a:rPr lang="zh-CN" altLang="en-US" sz="1260" b="1" dirty="0" smtClean="0">
                <a:solidFill>
                  <a:srgbClr val="FFC000"/>
                </a:solidFill>
                <a:latin typeface="微软雅黑" pitchFamily="34" charset="-122"/>
              </a:rPr>
              <a:t>双路</a:t>
            </a:r>
            <a:r>
              <a:rPr lang="zh-CN" altLang="en-US" sz="1260" b="1" dirty="0">
                <a:solidFill>
                  <a:srgbClr val="FFC000"/>
                </a:solidFill>
                <a:latin typeface="微软雅黑" pitchFamily="34" charset="-122"/>
              </a:rPr>
              <a:t>标</a:t>
            </a:r>
            <a:r>
              <a:rPr lang="zh-CN" altLang="en-US" sz="1260" b="1" dirty="0" smtClean="0">
                <a:solidFill>
                  <a:srgbClr val="FFC000"/>
                </a:solidFill>
                <a:latin typeface="微软雅黑" pitchFamily="34" charset="-122"/>
              </a:rPr>
              <a:t>清编码器</a:t>
            </a:r>
            <a:endParaRPr lang="en-US" altLang="zh-CN" sz="1260" b="1" dirty="0">
              <a:solidFill>
                <a:srgbClr val="FFC000"/>
              </a:solidFill>
              <a:latin typeface="微软雅黑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573" y="1431757"/>
            <a:ext cx="1691043" cy="62119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943" y="1419622"/>
            <a:ext cx="1728192" cy="64546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188415" y="2257759"/>
            <a:ext cx="1665249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1260" b="1" dirty="0" smtClean="0">
                <a:solidFill>
                  <a:srgbClr val="FFC000"/>
                </a:solidFill>
                <a:latin typeface="微软雅黑" pitchFamily="34" charset="-122"/>
              </a:rPr>
              <a:t>KDM2480S-4D </a:t>
            </a:r>
          </a:p>
          <a:p>
            <a:pPr algn="ctr">
              <a:lnSpc>
                <a:spcPct val="150000"/>
              </a:lnSpc>
              <a:defRPr/>
            </a:pPr>
            <a:r>
              <a:rPr lang="zh-CN" altLang="en-US" sz="1260" b="1" dirty="0" smtClean="0">
                <a:solidFill>
                  <a:srgbClr val="FFC000"/>
                </a:solidFill>
                <a:latin typeface="微软雅黑" pitchFamily="34" charset="-122"/>
              </a:rPr>
              <a:t>四路标清编码器</a:t>
            </a:r>
            <a:endParaRPr lang="en-US" altLang="zh-CN" sz="1260" b="1" dirty="0">
              <a:solidFill>
                <a:srgbClr val="FFC000"/>
              </a:solidFill>
              <a:latin typeface="微软雅黑" pitchFamily="34" charset="-122"/>
            </a:endParaRPr>
          </a:p>
        </p:txBody>
      </p:sp>
      <p:pic>
        <p:nvPicPr>
          <p:cNvPr id="12" name="图片 11" descr="IPA102 左侧.png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798990" y="1469089"/>
            <a:ext cx="1425341" cy="54653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755576" y="2257759"/>
            <a:ext cx="1512168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1260" b="1" dirty="0" smtClean="0">
                <a:solidFill>
                  <a:srgbClr val="FFC000"/>
                </a:solidFill>
                <a:latin typeface="微软雅黑" pitchFamily="34" charset="-122"/>
              </a:rPr>
              <a:t>IPA102 </a:t>
            </a:r>
          </a:p>
          <a:p>
            <a:pPr algn="ctr">
              <a:lnSpc>
                <a:spcPct val="150000"/>
              </a:lnSpc>
              <a:defRPr/>
            </a:pPr>
            <a:r>
              <a:rPr lang="zh-CN" altLang="en-US" sz="1260" b="1" dirty="0">
                <a:solidFill>
                  <a:srgbClr val="FFC000"/>
                </a:solidFill>
                <a:latin typeface="微软雅黑" pitchFamily="34" charset="-122"/>
              </a:rPr>
              <a:t>单</a:t>
            </a:r>
            <a:r>
              <a:rPr lang="zh-CN" altLang="en-US" sz="1260" b="1" dirty="0" smtClean="0">
                <a:solidFill>
                  <a:srgbClr val="FFC000"/>
                </a:solidFill>
                <a:latin typeface="微软雅黑" pitchFamily="34" charset="-122"/>
              </a:rPr>
              <a:t>路标清编码器</a:t>
            </a:r>
            <a:endParaRPr lang="en-US" altLang="zh-CN" sz="1260" b="1" dirty="0">
              <a:solidFill>
                <a:srgbClr val="FFC000"/>
              </a:solidFill>
              <a:latin typeface="微软雅黑" pitchFamily="34" charset="-122"/>
            </a:endParaRPr>
          </a:p>
        </p:txBody>
      </p:sp>
      <p:sp>
        <p:nvSpPr>
          <p:cNvPr id="14" name="文本占位符 2"/>
          <p:cNvSpPr>
            <a:spLocks noGrp="1"/>
          </p:cNvSpPr>
          <p:nvPr>
            <p:ph type="body" sz="half" idx="13"/>
          </p:nvPr>
        </p:nvSpPr>
        <p:spPr>
          <a:xfrm>
            <a:off x="924373" y="3004464"/>
            <a:ext cx="1822827" cy="1583510"/>
          </a:xfrm>
        </p:spPr>
        <p:txBody>
          <a:bodyPr/>
          <a:lstStyle/>
          <a:p>
            <a:r>
              <a:rPr lang="en-US" altLang="zh-CN" dirty="0" smtClean="0"/>
              <a:t>H.264</a:t>
            </a:r>
            <a:r>
              <a:rPr lang="zh-CN" altLang="en-US" dirty="0" smtClean="0"/>
              <a:t>视频编码</a:t>
            </a:r>
            <a:endParaRPr lang="en-US" altLang="zh-CN" dirty="0" smtClean="0"/>
          </a:p>
          <a:p>
            <a:r>
              <a:rPr lang="en-US" altLang="zh-CN" dirty="0" smtClean="0"/>
              <a:t>D1/CIF</a:t>
            </a:r>
            <a:r>
              <a:rPr lang="zh-CN" altLang="en-US" dirty="0" smtClean="0"/>
              <a:t>分辨率</a:t>
            </a:r>
            <a:endParaRPr lang="zh-CN" altLang="en-US" dirty="0"/>
          </a:p>
          <a:p>
            <a:r>
              <a:rPr lang="en-US" altLang="zh-CN" dirty="0" smtClean="0"/>
              <a:t>1×BNC</a:t>
            </a:r>
          </a:p>
          <a:p>
            <a:r>
              <a:rPr lang="en-US" altLang="zh-CN" dirty="0" smtClean="0"/>
              <a:t>1</a:t>
            </a:r>
            <a:r>
              <a:rPr lang="en-US" altLang="zh-CN" dirty="0"/>
              <a:t>×</a:t>
            </a:r>
            <a:r>
              <a:rPr lang="zh-CN" altLang="en-US" dirty="0"/>
              <a:t>双向</a:t>
            </a:r>
            <a:r>
              <a:rPr lang="zh-CN" altLang="en-US" dirty="0" smtClean="0"/>
              <a:t>音频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en-US" altLang="zh-CN" dirty="0"/>
              <a:t>×</a:t>
            </a:r>
            <a:r>
              <a:rPr lang="zh-CN" altLang="en-US" dirty="0"/>
              <a:t>告警</a:t>
            </a:r>
            <a:r>
              <a:rPr lang="zh-CN" altLang="en-US" dirty="0" smtClean="0"/>
              <a:t>输入输出</a:t>
            </a:r>
            <a:endParaRPr lang="en-US" altLang="zh-CN" dirty="0" smtClean="0"/>
          </a:p>
          <a:p>
            <a:r>
              <a:rPr lang="en-US" altLang="zh-CN" dirty="0" smtClean="0"/>
              <a:t>1×RS485</a:t>
            </a:r>
          </a:p>
          <a:p>
            <a:r>
              <a:rPr lang="en-US" altLang="zh-CN" dirty="0" smtClean="0"/>
              <a:t>1×TF</a:t>
            </a:r>
            <a:r>
              <a:rPr lang="zh-CN" altLang="en-US" dirty="0"/>
              <a:t>卡存储</a:t>
            </a:r>
            <a:r>
              <a:rPr lang="zh-CN" altLang="en-US" dirty="0" smtClean="0"/>
              <a:t>接口。</a:t>
            </a:r>
            <a:endParaRPr lang="zh-CN" altLang="en-US" dirty="0"/>
          </a:p>
        </p:txBody>
      </p:sp>
      <p:sp>
        <p:nvSpPr>
          <p:cNvPr id="15" name="文本占位符 2"/>
          <p:cNvSpPr txBox="1">
            <a:spLocks/>
          </p:cNvSpPr>
          <p:nvPr/>
        </p:nvSpPr>
        <p:spPr>
          <a:xfrm>
            <a:off x="3483334" y="3004464"/>
            <a:ext cx="1637520" cy="1700466"/>
          </a:xfrm>
          <a:prstGeom prst="rect">
            <a:avLst/>
          </a:prstGeom>
          <a:noFill/>
        </p:spPr>
        <p:txBody>
          <a:bodyPr vert="horz" wrap="square" lIns="68580" tIns="34290" rIns="68580" bIns="3429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zh-CN" altLang="en-US" sz="1200" kern="120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00" dirty="0" smtClean="0"/>
              <a:t>H264</a:t>
            </a:r>
            <a:r>
              <a:rPr lang="zh-CN" altLang="en-US" sz="1000" dirty="0" smtClean="0"/>
              <a:t>视频编码</a:t>
            </a:r>
            <a:endParaRPr lang="en-US" altLang="zh-CN" sz="1000" dirty="0" smtClean="0"/>
          </a:p>
          <a:p>
            <a:r>
              <a:rPr lang="en-US" altLang="zh-CN" sz="1000" dirty="0" smtClean="0"/>
              <a:t>D1</a:t>
            </a:r>
            <a:r>
              <a:rPr lang="zh-CN" altLang="en-US" sz="1000" dirty="0" smtClean="0"/>
              <a:t>、</a:t>
            </a:r>
            <a:r>
              <a:rPr lang="en-US" altLang="zh-CN" sz="1000" dirty="0" smtClean="0"/>
              <a:t>CIF</a:t>
            </a:r>
            <a:r>
              <a:rPr lang="zh-CN" altLang="en-US" sz="1000" dirty="0" smtClean="0"/>
              <a:t>分辨率</a:t>
            </a:r>
            <a:endParaRPr lang="en-US" altLang="zh-CN" sz="1000" dirty="0" smtClean="0"/>
          </a:p>
          <a:p>
            <a:r>
              <a:rPr lang="zh-CN" altLang="en-US" sz="1000" dirty="0" smtClean="0"/>
              <a:t>音频</a:t>
            </a:r>
            <a:r>
              <a:rPr lang="zh-CN" altLang="en-US" sz="1000" dirty="0"/>
              <a:t>接口：</a:t>
            </a:r>
            <a:r>
              <a:rPr lang="en-US" altLang="zh-CN" sz="1000" dirty="0"/>
              <a:t>2</a:t>
            </a:r>
            <a:r>
              <a:rPr lang="zh-CN" altLang="en-US" sz="1000" dirty="0"/>
              <a:t>入</a:t>
            </a:r>
            <a:r>
              <a:rPr lang="en-US" altLang="zh-CN" sz="1000" dirty="0"/>
              <a:t>1</a:t>
            </a:r>
            <a:r>
              <a:rPr lang="zh-CN" altLang="en-US" sz="1000" dirty="0" smtClean="0"/>
              <a:t>出</a:t>
            </a:r>
            <a:endParaRPr lang="en-US" altLang="zh-CN" sz="1000" dirty="0" smtClean="0"/>
          </a:p>
          <a:p>
            <a:r>
              <a:rPr lang="zh-CN" altLang="en-US" sz="1000" dirty="0" smtClean="0"/>
              <a:t>语音</a:t>
            </a:r>
            <a:r>
              <a:rPr lang="zh-CN" altLang="en-US" sz="1000" dirty="0"/>
              <a:t>对讲：</a:t>
            </a:r>
            <a:r>
              <a:rPr lang="en-US" altLang="zh-CN" sz="1000" dirty="0"/>
              <a:t>1</a:t>
            </a:r>
            <a:r>
              <a:rPr lang="zh-CN" altLang="en-US" sz="1000" dirty="0"/>
              <a:t>入</a:t>
            </a:r>
            <a:r>
              <a:rPr lang="en-US" altLang="zh-CN" sz="1000" dirty="0"/>
              <a:t>1</a:t>
            </a:r>
            <a:r>
              <a:rPr lang="zh-CN" altLang="en-US" sz="1000" dirty="0" smtClean="0"/>
              <a:t>出</a:t>
            </a:r>
            <a:endParaRPr lang="en-US" altLang="zh-CN" sz="1000" dirty="0" smtClean="0"/>
          </a:p>
          <a:p>
            <a:r>
              <a:rPr lang="zh-CN" altLang="en-US" sz="1000" dirty="0"/>
              <a:t>视频</a:t>
            </a:r>
            <a:r>
              <a:rPr lang="zh-CN" altLang="en-US" sz="1000" dirty="0" smtClean="0"/>
              <a:t>输入接口：</a:t>
            </a:r>
            <a:r>
              <a:rPr lang="en-US" altLang="zh-CN" sz="1000" dirty="0" smtClean="0"/>
              <a:t>2</a:t>
            </a:r>
            <a:r>
              <a:rPr lang="zh-CN" altLang="en-US" sz="1000" dirty="0" smtClean="0"/>
              <a:t>*</a:t>
            </a:r>
            <a:r>
              <a:rPr lang="en-US" altLang="zh-CN" sz="1000" dirty="0" smtClean="0"/>
              <a:t>BNC</a:t>
            </a:r>
          </a:p>
          <a:p>
            <a:r>
              <a:rPr lang="zh-CN" altLang="en-US" sz="1000" dirty="0" smtClean="0"/>
              <a:t>视频输出接口</a:t>
            </a:r>
            <a:r>
              <a:rPr lang="zh-CN" altLang="en-US" sz="1000" dirty="0"/>
              <a:t>：</a:t>
            </a:r>
            <a:r>
              <a:rPr lang="en-US" altLang="zh-CN" sz="1000" dirty="0"/>
              <a:t>1*VGA</a:t>
            </a:r>
            <a:r>
              <a:rPr lang="zh-CN" altLang="en-US" sz="1000" dirty="0" smtClean="0"/>
              <a:t>出</a:t>
            </a:r>
            <a:endParaRPr lang="en-US" altLang="zh-CN" sz="1000" dirty="0" smtClean="0"/>
          </a:p>
          <a:p>
            <a:r>
              <a:rPr lang="zh-CN" altLang="en-US" sz="1000" dirty="0" smtClean="0"/>
              <a:t>存储接口：</a:t>
            </a:r>
            <a:r>
              <a:rPr lang="en-US" altLang="zh-CN" sz="1000" dirty="0" smtClean="0"/>
              <a:t>1</a:t>
            </a:r>
            <a:r>
              <a:rPr lang="zh-CN" altLang="en-US" sz="1000" dirty="0" smtClean="0"/>
              <a:t>*</a:t>
            </a:r>
            <a:r>
              <a:rPr lang="en-US" altLang="zh-CN" sz="1000" dirty="0" smtClean="0"/>
              <a:t>SATA</a:t>
            </a:r>
          </a:p>
          <a:p>
            <a:r>
              <a:rPr lang="zh-CN" altLang="en-US" sz="1000" dirty="0" smtClean="0"/>
              <a:t>告警</a:t>
            </a:r>
            <a:r>
              <a:rPr lang="zh-CN" altLang="en-US" sz="1000" dirty="0"/>
              <a:t>口：开关量，</a:t>
            </a:r>
            <a:r>
              <a:rPr lang="en-US" altLang="zh-CN" sz="1000" dirty="0"/>
              <a:t>4</a:t>
            </a:r>
            <a:r>
              <a:rPr lang="zh-CN" altLang="en-US" sz="1000" dirty="0"/>
              <a:t>入</a:t>
            </a:r>
            <a:r>
              <a:rPr lang="en-US" altLang="zh-CN" sz="1000" dirty="0"/>
              <a:t>1</a:t>
            </a:r>
            <a:r>
              <a:rPr lang="zh-CN" altLang="en-US" sz="1000" dirty="0" smtClean="0"/>
              <a:t>出</a:t>
            </a:r>
            <a:endParaRPr lang="en-US" altLang="zh-CN" sz="1000" dirty="0" smtClean="0"/>
          </a:p>
          <a:p>
            <a:r>
              <a:rPr lang="zh-CN" altLang="en-US" sz="1000" dirty="0" smtClean="0"/>
              <a:t>控制</a:t>
            </a:r>
            <a:r>
              <a:rPr lang="zh-CN" altLang="en-US" sz="1000" dirty="0"/>
              <a:t>接口：</a:t>
            </a:r>
            <a:r>
              <a:rPr lang="en-US" altLang="zh-CN" sz="1000" dirty="0"/>
              <a:t>1</a:t>
            </a:r>
            <a:r>
              <a:rPr lang="zh-CN" altLang="en-US" sz="1000" dirty="0"/>
              <a:t>路</a:t>
            </a:r>
            <a:r>
              <a:rPr lang="en-US" altLang="zh-CN" sz="1000" dirty="0"/>
              <a:t>RS485</a:t>
            </a:r>
            <a:r>
              <a:rPr lang="zh-CN" altLang="en-US" sz="1000" dirty="0" smtClean="0"/>
              <a:t>。</a:t>
            </a:r>
            <a:endParaRPr lang="en-US" altLang="zh-CN" sz="1000" dirty="0" smtClean="0"/>
          </a:p>
        </p:txBody>
      </p:sp>
      <p:sp>
        <p:nvSpPr>
          <p:cNvPr id="16" name="文本占位符 2"/>
          <p:cNvSpPr txBox="1">
            <a:spLocks/>
          </p:cNvSpPr>
          <p:nvPr/>
        </p:nvSpPr>
        <p:spPr>
          <a:xfrm>
            <a:off x="6241342" y="3004464"/>
            <a:ext cx="1559395" cy="1700466"/>
          </a:xfrm>
          <a:prstGeom prst="rect">
            <a:avLst/>
          </a:prstGeom>
          <a:noFill/>
        </p:spPr>
        <p:txBody>
          <a:bodyPr vert="horz" wrap="square" lIns="68580" tIns="34290" rIns="68580" bIns="3429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zh-CN" altLang="en-US" sz="1200" kern="120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00" dirty="0" smtClean="0"/>
              <a:t>H264</a:t>
            </a:r>
            <a:r>
              <a:rPr lang="zh-CN" altLang="en-US" sz="1000" dirty="0" smtClean="0"/>
              <a:t>视频编码</a:t>
            </a:r>
            <a:endParaRPr lang="en-US" altLang="zh-CN" sz="1000" dirty="0" smtClean="0"/>
          </a:p>
          <a:p>
            <a:r>
              <a:rPr lang="en-US" altLang="zh-CN" sz="1000" dirty="0" smtClean="0"/>
              <a:t>D1</a:t>
            </a:r>
            <a:r>
              <a:rPr lang="zh-CN" altLang="en-US" sz="1000" dirty="0" smtClean="0"/>
              <a:t>、</a:t>
            </a:r>
            <a:r>
              <a:rPr lang="en-US" altLang="zh-CN" sz="1000" dirty="0" smtClean="0"/>
              <a:t>CIF</a:t>
            </a:r>
            <a:r>
              <a:rPr lang="zh-CN" altLang="en-US" sz="1000" dirty="0" smtClean="0"/>
              <a:t>分辨率</a:t>
            </a:r>
            <a:endParaRPr lang="en-US" altLang="zh-CN" sz="1000" dirty="0" smtClean="0"/>
          </a:p>
          <a:p>
            <a:r>
              <a:rPr lang="zh-CN" altLang="en-US" sz="1000" dirty="0" smtClean="0"/>
              <a:t>音频</a:t>
            </a:r>
            <a:r>
              <a:rPr lang="zh-CN" altLang="en-US" sz="1000" dirty="0"/>
              <a:t>接口：</a:t>
            </a:r>
            <a:r>
              <a:rPr lang="en-US" altLang="zh-CN" sz="1000" dirty="0"/>
              <a:t>4</a:t>
            </a:r>
            <a:r>
              <a:rPr lang="zh-CN" altLang="en-US" sz="1000" dirty="0"/>
              <a:t>入</a:t>
            </a:r>
            <a:r>
              <a:rPr lang="en-US" altLang="zh-CN" sz="1000" dirty="0"/>
              <a:t>1</a:t>
            </a:r>
            <a:r>
              <a:rPr lang="zh-CN" altLang="en-US" sz="1000" dirty="0" smtClean="0"/>
              <a:t>出</a:t>
            </a:r>
            <a:endParaRPr lang="en-US" altLang="zh-CN" sz="1000" dirty="0" smtClean="0"/>
          </a:p>
          <a:p>
            <a:r>
              <a:rPr lang="zh-CN" altLang="en-US" sz="1000" dirty="0" smtClean="0"/>
              <a:t>语音</a:t>
            </a:r>
            <a:r>
              <a:rPr lang="zh-CN" altLang="en-US" sz="1000" dirty="0"/>
              <a:t>对讲：</a:t>
            </a:r>
            <a:r>
              <a:rPr lang="en-US" altLang="zh-CN" sz="1000" dirty="0"/>
              <a:t>1</a:t>
            </a:r>
            <a:r>
              <a:rPr lang="zh-CN" altLang="en-US" sz="1000" dirty="0"/>
              <a:t>入</a:t>
            </a:r>
            <a:r>
              <a:rPr lang="en-US" altLang="zh-CN" sz="1000" dirty="0"/>
              <a:t>1</a:t>
            </a:r>
            <a:r>
              <a:rPr lang="zh-CN" altLang="en-US" sz="1000" dirty="0" smtClean="0"/>
              <a:t>出</a:t>
            </a:r>
            <a:endParaRPr lang="en-US" altLang="zh-CN" sz="1000" dirty="0" smtClean="0"/>
          </a:p>
          <a:p>
            <a:r>
              <a:rPr lang="zh-CN" altLang="en-US" sz="1000" dirty="0"/>
              <a:t>视频</a:t>
            </a:r>
            <a:r>
              <a:rPr lang="zh-CN" altLang="en-US" sz="1000" dirty="0" smtClean="0"/>
              <a:t>输入接口：</a:t>
            </a:r>
            <a:r>
              <a:rPr lang="en-US" altLang="zh-CN" sz="1000" dirty="0" smtClean="0"/>
              <a:t>2</a:t>
            </a:r>
            <a:r>
              <a:rPr lang="zh-CN" altLang="en-US" sz="1000" dirty="0" smtClean="0"/>
              <a:t>*</a:t>
            </a:r>
            <a:r>
              <a:rPr lang="en-US" altLang="zh-CN" sz="1000" dirty="0" smtClean="0"/>
              <a:t>BNC</a:t>
            </a:r>
          </a:p>
          <a:p>
            <a:r>
              <a:rPr lang="zh-CN" altLang="en-US" sz="1000" dirty="0" smtClean="0"/>
              <a:t>视频输出接口</a:t>
            </a:r>
            <a:r>
              <a:rPr lang="zh-CN" altLang="en-US" sz="1000" dirty="0"/>
              <a:t>：</a:t>
            </a:r>
            <a:r>
              <a:rPr lang="en-US" altLang="zh-CN" sz="1000" dirty="0"/>
              <a:t>1*VGA</a:t>
            </a:r>
            <a:r>
              <a:rPr lang="zh-CN" altLang="en-US" sz="1000" dirty="0" smtClean="0"/>
              <a:t>出</a:t>
            </a:r>
            <a:endParaRPr lang="en-US" altLang="zh-CN" sz="1000" dirty="0" smtClean="0"/>
          </a:p>
          <a:p>
            <a:r>
              <a:rPr lang="zh-CN" altLang="en-US" sz="1000" dirty="0" smtClean="0"/>
              <a:t>存储接口：</a:t>
            </a:r>
            <a:r>
              <a:rPr lang="en-US" altLang="zh-CN" sz="1000" dirty="0" smtClean="0"/>
              <a:t>1</a:t>
            </a:r>
            <a:r>
              <a:rPr lang="zh-CN" altLang="en-US" sz="1000" dirty="0" smtClean="0"/>
              <a:t>*</a:t>
            </a:r>
            <a:r>
              <a:rPr lang="en-US" altLang="zh-CN" sz="1000" dirty="0" smtClean="0"/>
              <a:t>SATA</a:t>
            </a:r>
          </a:p>
          <a:p>
            <a:r>
              <a:rPr lang="zh-CN" altLang="en-US" sz="1000" dirty="0" smtClean="0"/>
              <a:t>告警</a:t>
            </a:r>
            <a:r>
              <a:rPr lang="zh-CN" altLang="en-US" sz="1000" dirty="0"/>
              <a:t>口：开关量，</a:t>
            </a:r>
            <a:r>
              <a:rPr lang="en-US" altLang="zh-CN" sz="1000" dirty="0"/>
              <a:t>4</a:t>
            </a:r>
            <a:r>
              <a:rPr lang="zh-CN" altLang="en-US" sz="1000" dirty="0"/>
              <a:t>入</a:t>
            </a:r>
            <a:r>
              <a:rPr lang="en-US" altLang="zh-CN" sz="1000" dirty="0"/>
              <a:t>1</a:t>
            </a:r>
            <a:r>
              <a:rPr lang="zh-CN" altLang="en-US" sz="1000" dirty="0" smtClean="0"/>
              <a:t>出</a:t>
            </a:r>
            <a:endParaRPr lang="en-US" altLang="zh-CN" sz="1000" dirty="0" smtClean="0"/>
          </a:p>
          <a:p>
            <a:r>
              <a:rPr lang="zh-CN" altLang="en-US" sz="1000" dirty="0" smtClean="0"/>
              <a:t>控制</a:t>
            </a:r>
            <a:r>
              <a:rPr lang="zh-CN" altLang="en-US" sz="1000" dirty="0"/>
              <a:t>接口：</a:t>
            </a:r>
            <a:r>
              <a:rPr lang="en-US" altLang="zh-CN" sz="1000" dirty="0"/>
              <a:t>1</a:t>
            </a:r>
            <a:r>
              <a:rPr lang="zh-CN" altLang="en-US" sz="1000" dirty="0"/>
              <a:t>路</a:t>
            </a:r>
            <a:r>
              <a:rPr lang="en-US" altLang="zh-CN" sz="1000" dirty="0"/>
              <a:t>RS485</a:t>
            </a:r>
            <a:r>
              <a:rPr lang="zh-CN" altLang="en-US" sz="1000" dirty="0" smtClean="0"/>
              <a:t>。</a:t>
            </a:r>
            <a:endParaRPr lang="en-US" altLang="zh-CN" sz="1000" dirty="0" smtClean="0"/>
          </a:p>
        </p:txBody>
      </p:sp>
    </p:spTree>
    <p:extLst>
      <p:ext uri="{BB962C8B-B14F-4D97-AF65-F5344CB8AC3E}">
        <p14:creationId xmlns:p14="http://schemas.microsoft.com/office/powerpoint/2010/main" val="121729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解码器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3"/>
          </p:nvPr>
        </p:nvSpPr>
        <p:spPr>
          <a:xfrm>
            <a:off x="1259632" y="3003798"/>
            <a:ext cx="3019069" cy="918713"/>
          </a:xfrm>
        </p:spPr>
        <p:txBody>
          <a:bodyPr/>
          <a:lstStyle/>
          <a:p>
            <a:r>
              <a:rPr lang="en-US" altLang="zh-CN" dirty="0" smtClean="0"/>
              <a:t>H.264</a:t>
            </a:r>
            <a:r>
              <a:rPr lang="zh-CN" altLang="en-US" dirty="0" smtClean="0"/>
              <a:t>、</a:t>
            </a:r>
            <a:r>
              <a:rPr lang="en-US" altLang="zh-CN" dirty="0"/>
              <a:t> MPEG-4</a:t>
            </a:r>
            <a:r>
              <a:rPr lang="zh-CN" altLang="en-US" dirty="0" smtClean="0"/>
              <a:t>视频</a:t>
            </a:r>
            <a:r>
              <a:rPr lang="zh-CN" altLang="en-US" dirty="0"/>
              <a:t>解</a:t>
            </a:r>
            <a:r>
              <a:rPr lang="zh-CN" altLang="en-US" dirty="0" smtClean="0"/>
              <a:t>码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/>
              <a:t>路</a:t>
            </a:r>
            <a:r>
              <a:rPr lang="en-US" altLang="zh-CN" dirty="0"/>
              <a:t>D1</a:t>
            </a:r>
            <a:r>
              <a:rPr lang="zh-CN" altLang="en-US" dirty="0"/>
              <a:t>或者</a:t>
            </a:r>
            <a:r>
              <a:rPr lang="en-US" altLang="zh-CN" dirty="0"/>
              <a:t>4</a:t>
            </a:r>
            <a:r>
              <a:rPr lang="zh-CN" altLang="en-US" dirty="0"/>
              <a:t>路</a:t>
            </a:r>
            <a:r>
              <a:rPr lang="en-US" altLang="zh-CN" dirty="0"/>
              <a:t>CIF</a:t>
            </a:r>
            <a:r>
              <a:rPr lang="zh-CN" altLang="en-US" dirty="0"/>
              <a:t>（四画面合成</a:t>
            </a:r>
            <a:r>
              <a:rPr lang="zh-CN" altLang="en-US" dirty="0" smtClean="0"/>
              <a:t>）分辨率</a:t>
            </a:r>
            <a:endParaRPr lang="en-US" altLang="zh-CN" dirty="0"/>
          </a:p>
          <a:p>
            <a:r>
              <a:rPr lang="en-US" altLang="zh-CN" dirty="0" smtClean="0"/>
              <a:t>1</a:t>
            </a:r>
            <a:r>
              <a:rPr lang="zh-CN" altLang="en-US" dirty="0"/>
              <a:t>～</a:t>
            </a:r>
            <a:r>
              <a:rPr lang="en-US" altLang="zh-CN" dirty="0"/>
              <a:t>25</a:t>
            </a:r>
            <a:r>
              <a:rPr lang="zh-CN" altLang="en-US" dirty="0"/>
              <a:t>帧</a:t>
            </a:r>
            <a:r>
              <a:rPr lang="en-US" altLang="zh-CN" dirty="0"/>
              <a:t>/</a:t>
            </a:r>
            <a:r>
              <a:rPr lang="zh-CN" altLang="en-US" dirty="0"/>
              <a:t>秒，</a:t>
            </a:r>
            <a:r>
              <a:rPr lang="en-US" altLang="zh-CN" dirty="0"/>
              <a:t>PAL</a:t>
            </a:r>
            <a:r>
              <a:rPr lang="zh-CN" altLang="en-US" dirty="0" smtClean="0"/>
              <a:t>制式</a:t>
            </a:r>
            <a:endParaRPr lang="en-US" altLang="zh-CN" dirty="0" smtClean="0"/>
          </a:p>
          <a:p>
            <a:r>
              <a:rPr lang="zh-CN" altLang="en-US" dirty="0" smtClean="0"/>
              <a:t>可</a:t>
            </a:r>
            <a:r>
              <a:rPr lang="zh-CN" altLang="en-US" dirty="0"/>
              <a:t>接入</a:t>
            </a:r>
            <a:r>
              <a:rPr lang="en-US" altLang="zh-CN" dirty="0"/>
              <a:t>KDM28XX</a:t>
            </a:r>
            <a:r>
              <a:rPr lang="zh-CN" altLang="en-US" dirty="0"/>
              <a:t>平台、</a:t>
            </a:r>
            <a:r>
              <a:rPr lang="en-US" altLang="zh-CN" dirty="0"/>
              <a:t>NVR</a:t>
            </a:r>
            <a:r>
              <a:rPr lang="zh-CN" altLang="en-US" dirty="0"/>
              <a:t>、软件平台。</a:t>
            </a:r>
          </a:p>
        </p:txBody>
      </p:sp>
      <p:sp>
        <p:nvSpPr>
          <p:cNvPr id="6" name="矩形 5"/>
          <p:cNvSpPr/>
          <p:nvPr/>
        </p:nvSpPr>
        <p:spPr>
          <a:xfrm>
            <a:off x="1611017" y="2246765"/>
            <a:ext cx="1437474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1260" b="1" dirty="0" smtClean="0">
                <a:solidFill>
                  <a:srgbClr val="FFC000"/>
                </a:solidFill>
                <a:latin typeface="微软雅黑" pitchFamily="34" charset="-122"/>
              </a:rPr>
              <a:t>KDM2561</a:t>
            </a:r>
          </a:p>
          <a:p>
            <a:pPr algn="ctr">
              <a:lnSpc>
                <a:spcPct val="150000"/>
              </a:lnSpc>
              <a:defRPr/>
            </a:pPr>
            <a:r>
              <a:rPr lang="zh-CN" altLang="en-US" sz="1260" b="1" dirty="0" smtClean="0">
                <a:solidFill>
                  <a:srgbClr val="FFC000"/>
                </a:solidFill>
                <a:latin typeface="微软雅黑" pitchFamily="34" charset="-122"/>
              </a:rPr>
              <a:t>单路标清解码器</a:t>
            </a:r>
            <a:endParaRPr lang="en-US" altLang="zh-CN" sz="1260" b="1" dirty="0">
              <a:solidFill>
                <a:srgbClr val="FFC000"/>
              </a:solidFill>
              <a:latin typeface="微软雅黑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280" y="1414811"/>
            <a:ext cx="1938949" cy="56552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76" y="1094660"/>
            <a:ext cx="1574031" cy="91044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796136" y="2246765"/>
            <a:ext cx="1756311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1260" b="1" dirty="0" smtClean="0">
                <a:solidFill>
                  <a:srgbClr val="FFC000"/>
                </a:solidFill>
                <a:latin typeface="微软雅黑" pitchFamily="34" charset="-122"/>
              </a:rPr>
              <a:t>KDM2510-D01E</a:t>
            </a:r>
            <a:endParaRPr lang="en-US" altLang="zh-CN" sz="1260" b="1" dirty="0">
              <a:solidFill>
                <a:srgbClr val="FFC000"/>
              </a:solidFill>
              <a:latin typeface="微软雅黑" pitchFamily="34" charset="-122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260" b="1" dirty="0" smtClean="0">
                <a:solidFill>
                  <a:srgbClr val="FFC000"/>
                </a:solidFill>
                <a:latin typeface="微软雅黑" pitchFamily="34" charset="-122"/>
              </a:rPr>
              <a:t>单路高清解码器</a:t>
            </a:r>
            <a:endParaRPr lang="en-US" altLang="zh-CN" sz="1260" b="1" dirty="0">
              <a:solidFill>
                <a:srgbClr val="FFC000"/>
              </a:solidFill>
              <a:latin typeface="微软雅黑" pitchFamily="34" charset="-122"/>
            </a:endParaRPr>
          </a:p>
        </p:txBody>
      </p:sp>
      <p:sp>
        <p:nvSpPr>
          <p:cNvPr id="13" name="文本占位符 2"/>
          <p:cNvSpPr txBox="1">
            <a:spLocks/>
          </p:cNvSpPr>
          <p:nvPr/>
        </p:nvSpPr>
        <p:spPr>
          <a:xfrm>
            <a:off x="5508105" y="3003798"/>
            <a:ext cx="2952328" cy="1657377"/>
          </a:xfrm>
          <a:prstGeom prst="rect">
            <a:avLst/>
          </a:prstGeom>
          <a:noFill/>
        </p:spPr>
        <p:txBody>
          <a:bodyPr vert="horz" wrap="square" lIns="68580" tIns="34290" rIns="68580" bIns="3429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zh-CN" altLang="en-US" sz="1200" kern="120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支持解码第三方厂商视频码流</a:t>
            </a:r>
          </a:p>
          <a:p>
            <a:r>
              <a:rPr lang="zh-CN" altLang="en-US" dirty="0"/>
              <a:t>输出接口</a:t>
            </a:r>
            <a:r>
              <a:rPr lang="en-US" altLang="zh-CN" dirty="0"/>
              <a:t>1×HDMI</a:t>
            </a:r>
            <a:r>
              <a:rPr lang="zh-CN" altLang="en-US" dirty="0"/>
              <a:t>，</a:t>
            </a:r>
            <a:r>
              <a:rPr lang="en-US" altLang="zh-CN" dirty="0"/>
              <a:t>1×VGA</a:t>
            </a:r>
            <a:r>
              <a:rPr lang="zh-CN" altLang="en-US" dirty="0"/>
              <a:t>，</a:t>
            </a:r>
            <a:r>
              <a:rPr lang="en-US" altLang="zh-CN" dirty="0"/>
              <a:t>1×BNC</a:t>
            </a:r>
          </a:p>
          <a:p>
            <a:r>
              <a:rPr lang="zh-CN" altLang="en-US" dirty="0"/>
              <a:t>解码性能为（科达摄像机）：</a:t>
            </a:r>
            <a:r>
              <a:rPr lang="en-US" altLang="zh-CN" dirty="0"/>
              <a:t>1×4K</a:t>
            </a:r>
            <a:r>
              <a:rPr lang="zh-CN" altLang="en-US" dirty="0"/>
              <a:t>（</a:t>
            </a:r>
            <a:r>
              <a:rPr lang="en-US" altLang="zh-CN" dirty="0"/>
              <a:t>3840×2160</a:t>
            </a:r>
            <a:r>
              <a:rPr lang="zh-CN" altLang="en-US" dirty="0"/>
              <a:t>）、</a:t>
            </a:r>
            <a:r>
              <a:rPr lang="en-US" altLang="zh-CN" dirty="0"/>
              <a:t>4×QXGA</a:t>
            </a:r>
            <a:r>
              <a:rPr lang="zh-CN" altLang="en-US" dirty="0"/>
              <a:t>（</a:t>
            </a:r>
            <a:r>
              <a:rPr lang="en-US" altLang="zh-CN" dirty="0"/>
              <a:t>2048×1536</a:t>
            </a:r>
            <a:r>
              <a:rPr lang="zh-CN" altLang="en-US" dirty="0"/>
              <a:t>）、</a:t>
            </a:r>
            <a:r>
              <a:rPr lang="en-US" altLang="zh-CN" dirty="0"/>
              <a:t>9</a:t>
            </a:r>
            <a:r>
              <a:rPr lang="zh-CN" altLang="en-US" dirty="0"/>
              <a:t>路</a:t>
            </a:r>
            <a:r>
              <a:rPr lang="en-US" altLang="zh-CN" dirty="0"/>
              <a:t>×1080P</a:t>
            </a:r>
            <a:r>
              <a:rPr lang="zh-CN" altLang="en-US" dirty="0"/>
              <a:t>、</a:t>
            </a:r>
            <a:r>
              <a:rPr lang="en-US" altLang="zh-CN" dirty="0" smtClean="0"/>
              <a:t>16×720P</a:t>
            </a:r>
            <a:endParaRPr lang="en-US" altLang="zh-CN" dirty="0"/>
          </a:p>
          <a:p>
            <a:r>
              <a:rPr lang="zh-CN" altLang="en-US" dirty="0"/>
              <a:t>如果是第三方摄像机非标码流，解码性能为</a:t>
            </a:r>
            <a:r>
              <a:rPr lang="en-US" altLang="zh-CN" dirty="0"/>
              <a:t>2</a:t>
            </a:r>
            <a:r>
              <a:rPr lang="zh-CN" altLang="en-US" dirty="0"/>
              <a:t>路</a:t>
            </a:r>
            <a:r>
              <a:rPr lang="en-US" altLang="zh-CN" dirty="0"/>
              <a:t>×1080P</a:t>
            </a:r>
            <a:r>
              <a:rPr lang="zh-CN" altLang="en-US" dirty="0"/>
              <a:t>、</a:t>
            </a:r>
            <a:r>
              <a:rPr lang="en-US" altLang="zh-CN" dirty="0"/>
              <a:t>4×720P 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117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解码器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3"/>
          </p:nvPr>
        </p:nvSpPr>
        <p:spPr>
          <a:xfrm>
            <a:off x="1043608" y="3219822"/>
            <a:ext cx="2808312" cy="1066446"/>
          </a:xfrm>
        </p:spPr>
        <p:txBody>
          <a:bodyPr/>
          <a:lstStyle/>
          <a:p>
            <a:r>
              <a:rPr lang="zh-CN" altLang="en-US" dirty="0" smtClean="0"/>
              <a:t>输出</a:t>
            </a:r>
            <a:r>
              <a:rPr lang="zh-CN" altLang="en-US" dirty="0"/>
              <a:t>接口</a:t>
            </a:r>
            <a:r>
              <a:rPr lang="en-US" altLang="zh-CN" dirty="0"/>
              <a:t>1×HDMI</a:t>
            </a:r>
            <a:r>
              <a:rPr lang="zh-CN" altLang="en-US" dirty="0"/>
              <a:t>，</a:t>
            </a:r>
            <a:r>
              <a:rPr lang="en-US" altLang="zh-CN" dirty="0"/>
              <a:t>1×VGA</a:t>
            </a:r>
            <a:r>
              <a:rPr lang="zh-CN" altLang="en-US" dirty="0"/>
              <a:t>，</a:t>
            </a:r>
            <a:r>
              <a:rPr lang="en-US" altLang="zh-CN" dirty="0"/>
              <a:t>1×BNC</a:t>
            </a:r>
          </a:p>
          <a:p>
            <a:r>
              <a:rPr lang="zh-CN" altLang="en-US" dirty="0"/>
              <a:t>支持最高解码分辨率为</a:t>
            </a:r>
            <a:r>
              <a:rPr lang="en-US" altLang="zh-CN" dirty="0"/>
              <a:t>QXGA</a:t>
            </a:r>
            <a:r>
              <a:rPr lang="zh-CN" altLang="en-US" dirty="0"/>
              <a:t>（</a:t>
            </a:r>
            <a:r>
              <a:rPr lang="en-US" altLang="zh-CN" dirty="0"/>
              <a:t>2048×1536</a:t>
            </a:r>
            <a:r>
              <a:rPr lang="zh-CN" altLang="en-US" dirty="0"/>
              <a:t>）</a:t>
            </a:r>
          </a:p>
          <a:p>
            <a:r>
              <a:rPr lang="zh-CN" altLang="en-US" dirty="0"/>
              <a:t>解码性能为</a:t>
            </a:r>
            <a:r>
              <a:rPr lang="en-US" altLang="zh-CN" dirty="0"/>
              <a:t>2×1080P</a:t>
            </a:r>
            <a:r>
              <a:rPr lang="zh-CN" altLang="en-US" dirty="0"/>
              <a:t>、</a:t>
            </a:r>
            <a:r>
              <a:rPr lang="en-US" altLang="zh-CN" dirty="0"/>
              <a:t>4×720P</a:t>
            </a:r>
            <a:r>
              <a:rPr lang="zh-CN" altLang="en-US" dirty="0"/>
              <a:t>、</a:t>
            </a:r>
            <a:r>
              <a:rPr lang="en-US" altLang="zh-CN" dirty="0"/>
              <a:t>9×D1</a:t>
            </a:r>
            <a:r>
              <a:rPr lang="zh-CN" altLang="en-US" dirty="0"/>
              <a:t>和</a:t>
            </a:r>
            <a:r>
              <a:rPr lang="en-US" altLang="zh-CN" dirty="0"/>
              <a:t>16×CIF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387687" y="2476600"/>
            <a:ext cx="1725506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1260" b="1" dirty="0" smtClean="0">
                <a:solidFill>
                  <a:srgbClr val="FFC000"/>
                </a:solidFill>
                <a:latin typeface="微软雅黑" pitchFamily="34" charset="-122"/>
              </a:rPr>
              <a:t>KDM2510-D01F</a:t>
            </a:r>
          </a:p>
          <a:p>
            <a:pPr algn="ctr">
              <a:lnSpc>
                <a:spcPct val="150000"/>
              </a:lnSpc>
              <a:defRPr/>
            </a:pPr>
            <a:r>
              <a:rPr lang="zh-CN" altLang="en-US" sz="1260" b="1" dirty="0" smtClean="0">
                <a:solidFill>
                  <a:srgbClr val="FFC000"/>
                </a:solidFill>
                <a:latin typeface="微软雅黑" pitchFamily="34" charset="-122"/>
              </a:rPr>
              <a:t>单路</a:t>
            </a:r>
            <a:r>
              <a:rPr lang="zh-CN" altLang="en-US" sz="1260" b="1" dirty="0">
                <a:solidFill>
                  <a:srgbClr val="FFC000"/>
                </a:solidFill>
                <a:latin typeface="微软雅黑" pitchFamily="34" charset="-122"/>
              </a:rPr>
              <a:t>高清</a:t>
            </a:r>
            <a:r>
              <a:rPr lang="zh-CN" altLang="en-US" sz="1260" b="1" dirty="0" smtClean="0">
                <a:solidFill>
                  <a:srgbClr val="FFC000"/>
                </a:solidFill>
                <a:latin typeface="微软雅黑" pitchFamily="34" charset="-122"/>
              </a:rPr>
              <a:t>解码器</a:t>
            </a:r>
            <a:endParaRPr lang="en-US" altLang="zh-CN" sz="1260" b="1" dirty="0">
              <a:solidFill>
                <a:srgbClr val="FFC000"/>
              </a:solidFill>
              <a:latin typeface="微软雅黑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08" y="1688840"/>
            <a:ext cx="2338864" cy="68216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253962"/>
            <a:ext cx="1905006" cy="1101888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582452" y="2491582"/>
            <a:ext cx="1468279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1260" b="1" dirty="0" smtClean="0">
                <a:solidFill>
                  <a:srgbClr val="FFC000"/>
                </a:solidFill>
                <a:latin typeface="微软雅黑" pitchFamily="34" charset="-122"/>
              </a:rPr>
              <a:t>KDM2510-D04F</a:t>
            </a:r>
            <a:endParaRPr lang="en-US" altLang="zh-CN" sz="1260" b="1" dirty="0">
              <a:solidFill>
                <a:srgbClr val="FFC000"/>
              </a:solidFill>
              <a:latin typeface="微软雅黑" pitchFamily="34" charset="-122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260" b="1" dirty="0" smtClean="0">
                <a:solidFill>
                  <a:srgbClr val="FFC000"/>
                </a:solidFill>
                <a:latin typeface="微软雅黑" pitchFamily="34" charset="-122"/>
              </a:rPr>
              <a:t>四</a:t>
            </a:r>
            <a:r>
              <a:rPr lang="zh-CN" altLang="en-US" sz="1260" b="1" dirty="0">
                <a:solidFill>
                  <a:srgbClr val="FFC000"/>
                </a:solidFill>
                <a:latin typeface="微软雅黑" pitchFamily="34" charset="-122"/>
              </a:rPr>
              <a:t>路</a:t>
            </a:r>
            <a:r>
              <a:rPr lang="zh-CN" altLang="en-US" sz="1260" b="1" dirty="0" smtClean="0">
                <a:solidFill>
                  <a:srgbClr val="FFC000"/>
                </a:solidFill>
                <a:latin typeface="微软雅黑" pitchFamily="34" charset="-122"/>
              </a:rPr>
              <a:t>高清解码器</a:t>
            </a:r>
            <a:endParaRPr lang="en-US" altLang="zh-CN" sz="1260" b="1" dirty="0">
              <a:solidFill>
                <a:srgbClr val="FFC000"/>
              </a:solidFill>
              <a:latin typeface="微软雅黑" pitchFamily="34" charset="-122"/>
            </a:endParaRPr>
          </a:p>
        </p:txBody>
      </p:sp>
      <p:sp>
        <p:nvSpPr>
          <p:cNvPr id="8" name="文本占位符 2"/>
          <p:cNvSpPr txBox="1">
            <a:spLocks/>
          </p:cNvSpPr>
          <p:nvPr/>
        </p:nvSpPr>
        <p:spPr>
          <a:xfrm>
            <a:off x="5364088" y="3219822"/>
            <a:ext cx="2736925" cy="1066446"/>
          </a:xfrm>
          <a:prstGeom prst="rect">
            <a:avLst/>
          </a:prstGeom>
          <a:noFill/>
        </p:spPr>
        <p:txBody>
          <a:bodyPr vert="horz" wrap="square" lIns="68580" tIns="34290" rIns="68580" bIns="34290" rtlCol="0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zh-CN" altLang="en-US" sz="1200" kern="120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输出</a:t>
            </a:r>
            <a:r>
              <a:rPr lang="zh-CN" altLang="en-US" dirty="0"/>
              <a:t>接口</a:t>
            </a:r>
            <a:r>
              <a:rPr lang="en-US" altLang="zh-CN" dirty="0"/>
              <a:t>4×HDMI</a:t>
            </a:r>
          </a:p>
          <a:p>
            <a:r>
              <a:rPr lang="zh-CN" altLang="en-US" dirty="0"/>
              <a:t>支持最高解码分辨率为</a:t>
            </a:r>
            <a:r>
              <a:rPr lang="en-US" altLang="zh-CN" dirty="0"/>
              <a:t>QXGA</a:t>
            </a:r>
            <a:r>
              <a:rPr lang="zh-CN" altLang="en-US" dirty="0"/>
              <a:t>（</a:t>
            </a:r>
            <a:r>
              <a:rPr lang="en-US" altLang="zh-CN" dirty="0"/>
              <a:t>2048×1536</a:t>
            </a:r>
            <a:r>
              <a:rPr lang="zh-CN" altLang="en-US" dirty="0"/>
              <a:t>）</a:t>
            </a:r>
          </a:p>
          <a:p>
            <a:r>
              <a:rPr lang="zh-CN" altLang="en-US" dirty="0"/>
              <a:t>解码总能力</a:t>
            </a:r>
            <a:r>
              <a:rPr lang="en-US" altLang="zh-CN" dirty="0"/>
              <a:t>4×1080P</a:t>
            </a:r>
            <a:r>
              <a:rPr lang="zh-CN" altLang="en-US" dirty="0"/>
              <a:t>、</a:t>
            </a:r>
            <a:r>
              <a:rPr lang="en-US" altLang="zh-CN" dirty="0"/>
              <a:t>8×720P</a:t>
            </a:r>
            <a:r>
              <a:rPr lang="zh-CN" altLang="en-US" dirty="0"/>
              <a:t>、</a:t>
            </a:r>
            <a:r>
              <a:rPr lang="en-US" altLang="zh-CN" dirty="0"/>
              <a:t>16×D1</a:t>
            </a:r>
            <a:r>
              <a:rPr lang="zh-CN" altLang="en-US" dirty="0"/>
              <a:t>和</a:t>
            </a:r>
            <a:r>
              <a:rPr lang="en-US" altLang="zh-CN" dirty="0"/>
              <a:t>64×CIF</a:t>
            </a:r>
            <a:r>
              <a:rPr lang="zh-CN" altLang="en-US" dirty="0"/>
              <a:t>，</a:t>
            </a:r>
          </a:p>
        </p:txBody>
      </p:sp>
    </p:spTree>
    <p:extLst>
      <p:ext uri="{BB962C8B-B14F-4D97-AF65-F5344CB8AC3E}">
        <p14:creationId xmlns:p14="http://schemas.microsoft.com/office/powerpoint/2010/main" val="332983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half" idx="2"/>
          </p:nvPr>
        </p:nvSpPr>
        <p:spPr>
          <a:xfrm>
            <a:off x="3999118" y="1275606"/>
            <a:ext cx="3381194" cy="284693"/>
          </a:xfrm>
        </p:spPr>
        <p:txBody>
          <a:bodyPr/>
          <a:lstStyle/>
          <a:p>
            <a:r>
              <a:rPr lang="en-US" altLang="zh-CN" sz="1400" b="0" dirty="0" smtClean="0"/>
              <a:t>IPC</a:t>
            </a:r>
            <a:endParaRPr lang="zh-CN" altLang="en-US" sz="1400" b="0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half" idx="13"/>
          </p:nvPr>
        </p:nvSpPr>
        <p:spPr>
          <a:xfrm>
            <a:off x="3999118" y="3223161"/>
            <a:ext cx="3381194" cy="28469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平台外设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14"/>
          </p:nvPr>
        </p:nvSpPr>
        <p:spPr>
          <a:xfrm>
            <a:off x="3999118" y="1792362"/>
            <a:ext cx="3381194" cy="284693"/>
          </a:xfrm>
        </p:spPr>
        <p:txBody>
          <a:bodyPr>
            <a:noAutofit/>
          </a:bodyPr>
          <a:lstStyle/>
          <a:p>
            <a:r>
              <a:rPr lang="en-US" altLang="zh-CN" dirty="0" smtClean="0"/>
              <a:t>NVR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half" idx="15"/>
          </p:nvPr>
        </p:nvSpPr>
        <p:spPr>
          <a:xfrm>
            <a:off x="3999118" y="2278534"/>
            <a:ext cx="3381194" cy="284693"/>
          </a:xfrm>
        </p:spPr>
        <p:txBody>
          <a:bodyPr>
            <a:noAutofit/>
          </a:bodyPr>
          <a:lstStyle/>
          <a:p>
            <a:r>
              <a:rPr lang="zh-CN" altLang="en-US" dirty="0"/>
              <a:t>编解码器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half" idx="16"/>
          </p:nvPr>
        </p:nvSpPr>
        <p:spPr>
          <a:xfrm>
            <a:off x="3999118" y="2719105"/>
            <a:ext cx="3381194" cy="284693"/>
          </a:xfrm>
        </p:spPr>
        <p:txBody>
          <a:bodyPr>
            <a:noAutofit/>
          </a:bodyPr>
          <a:lstStyle/>
          <a:p>
            <a:r>
              <a:rPr lang="zh-CN" altLang="en-US" sz="1800" b="1" dirty="0" smtClean="0"/>
              <a:t>监控平台</a:t>
            </a:r>
            <a:endParaRPr lang="zh-CN" altLang="en-US" sz="1800" b="1" dirty="0"/>
          </a:p>
        </p:txBody>
      </p:sp>
      <p:sp>
        <p:nvSpPr>
          <p:cNvPr id="8" name="文本占位符 1"/>
          <p:cNvSpPr>
            <a:spLocks noGrp="1"/>
          </p:cNvSpPr>
          <p:nvPr>
            <p:ph type="body" sz="half" idx="13"/>
          </p:nvPr>
        </p:nvSpPr>
        <p:spPr>
          <a:xfrm>
            <a:off x="4029562" y="3727217"/>
            <a:ext cx="3381194" cy="284693"/>
          </a:xfrm>
        </p:spPr>
        <p:txBody>
          <a:bodyPr>
            <a:normAutofit/>
          </a:bodyPr>
          <a:lstStyle/>
          <a:p>
            <a:r>
              <a:rPr lang="zh-CN" altLang="en-US" dirty="0"/>
              <a:t>存储</a:t>
            </a:r>
          </a:p>
        </p:txBody>
      </p:sp>
    </p:spTree>
    <p:extLst>
      <p:ext uri="{BB962C8B-B14F-4D97-AF65-F5344CB8AC3E}">
        <p14:creationId xmlns:p14="http://schemas.microsoft.com/office/powerpoint/2010/main" val="391266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圆角矩形 81"/>
          <p:cNvSpPr/>
          <p:nvPr/>
        </p:nvSpPr>
        <p:spPr bwMode="auto">
          <a:xfrm>
            <a:off x="513475" y="1659878"/>
            <a:ext cx="8424936" cy="3303367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B2C1DB">
                <a:shade val="95000"/>
                <a:satMod val="105000"/>
              </a:srgbClr>
            </a:solidFill>
            <a:prstDash val="dash"/>
            <a:headEnd type="none" w="med" len="med"/>
            <a:tailEnd type="none" w="med" len="med"/>
          </a:ln>
          <a:effectLst>
            <a:outerShdw blurRad="50800" dist="38100" dir="7200000" sx="101000" sy="101000" algn="tl" rotWithShape="0">
              <a:srgbClr val="1F497D">
                <a:lumMod val="60000"/>
                <a:lumOff val="40000"/>
                <a:alpha val="40000"/>
              </a:srgbClr>
            </a:outerShdw>
          </a:effectLst>
        </p:spPr>
        <p:txBody>
          <a:bodyPr wrap="none" lIns="91434" tIns="45717" rIns="91434" bIns="45717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平台简介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3"/>
          </p:nvPr>
        </p:nvSpPr>
        <p:spPr>
          <a:xfrm>
            <a:off x="424000" y="752830"/>
            <a:ext cx="8252456" cy="62324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视频监控业务平台，是整个视频监控系统的核心组成部分，用于控制整个监控系统的运行</a:t>
            </a:r>
            <a:r>
              <a:rPr lang="zh-CN" altLang="en-US" dirty="0" smtClean="0"/>
              <a:t>。完善</a:t>
            </a:r>
            <a:r>
              <a:rPr lang="zh-CN" altLang="en-US" dirty="0"/>
              <a:t>的视频监控管理平台产品系列，已广泛应用于各行业的各种应用场景，产品功能强大，性能突出，运行可靠稳定，赢得了很好的声誉。</a:t>
            </a:r>
          </a:p>
        </p:txBody>
      </p:sp>
      <p:cxnSp>
        <p:nvCxnSpPr>
          <p:cNvPr id="104" name="直接连接符 103"/>
          <p:cNvCxnSpPr/>
          <p:nvPr/>
        </p:nvCxnSpPr>
        <p:spPr>
          <a:xfrm>
            <a:off x="2455308" y="3247121"/>
            <a:ext cx="10365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1" descr="D:\工作文档\png\IP云图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202" y="3083365"/>
            <a:ext cx="550556" cy="352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" name="Text Box 15"/>
          <p:cNvSpPr txBox="1">
            <a:spLocks noChangeArrowheads="1"/>
          </p:cNvSpPr>
          <p:nvPr/>
        </p:nvSpPr>
        <p:spPr bwMode="auto">
          <a:xfrm>
            <a:off x="2781392" y="3136715"/>
            <a:ext cx="4334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tx2">
                    <a:lumMod val="75000"/>
                  </a:schemeClr>
                </a:solidFill>
                <a:latin typeface="+mn-ea"/>
              </a:defRPr>
            </a:lvl1pPr>
            <a:lvl2pPr marL="742950" indent="-285750" eaLnBrk="0" hangingPunct="0">
              <a:defRPr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IP</a:t>
            </a:r>
          </a:p>
        </p:txBody>
      </p:sp>
      <p:cxnSp>
        <p:nvCxnSpPr>
          <p:cNvPr id="110" name="直接连接符 109"/>
          <p:cNvCxnSpPr/>
          <p:nvPr/>
        </p:nvCxnSpPr>
        <p:spPr>
          <a:xfrm>
            <a:off x="5738673" y="3222714"/>
            <a:ext cx="914057" cy="1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" descr="D:\工作文档\png\IP云图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751" y="3068633"/>
            <a:ext cx="552116" cy="352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6" name="直接连接符 115"/>
          <p:cNvCxnSpPr/>
          <p:nvPr/>
        </p:nvCxnSpPr>
        <p:spPr>
          <a:xfrm>
            <a:off x="6651142" y="2953058"/>
            <a:ext cx="0" cy="587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/>
        </p:nvCxnSpPr>
        <p:spPr>
          <a:xfrm>
            <a:off x="5742136" y="2219767"/>
            <a:ext cx="9140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Picture 1" descr="D:\工作文档\png\IP云图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451" y="2054705"/>
            <a:ext cx="552116" cy="352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7" name="直接连接符 126"/>
          <p:cNvCxnSpPr/>
          <p:nvPr/>
        </p:nvCxnSpPr>
        <p:spPr>
          <a:xfrm>
            <a:off x="6643618" y="1944116"/>
            <a:ext cx="0" cy="587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/>
        </p:nvCxnSpPr>
        <p:spPr>
          <a:xfrm>
            <a:off x="5738673" y="2209368"/>
            <a:ext cx="0" cy="2203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19"/>
          <p:cNvSpPr txBox="1">
            <a:spLocks noChangeArrowheads="1"/>
          </p:cNvSpPr>
          <p:nvPr/>
        </p:nvSpPr>
        <p:spPr bwMode="auto">
          <a:xfrm>
            <a:off x="7831840" y="2097260"/>
            <a:ext cx="111925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tx2">
                    <a:lumMod val="75000"/>
                  </a:schemeClr>
                </a:solidFill>
                <a:latin typeface="+mn-ea"/>
              </a:defRPr>
            </a:lvl1pPr>
            <a:lvl2pPr marL="742950" indent="-285750" eaLnBrk="0" hangingPunct="0">
              <a:defRPr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dirty="0"/>
              <a:t>模拟摄像机</a:t>
            </a:r>
          </a:p>
        </p:txBody>
      </p:sp>
      <p:sp>
        <p:nvSpPr>
          <p:cNvPr id="139" name="TextBox 119"/>
          <p:cNvSpPr txBox="1">
            <a:spLocks noChangeArrowheads="1"/>
          </p:cNvSpPr>
          <p:nvPr/>
        </p:nvSpPr>
        <p:spPr bwMode="auto">
          <a:xfrm>
            <a:off x="7831840" y="1748199"/>
            <a:ext cx="111925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tx2">
                    <a:lumMod val="75000"/>
                  </a:schemeClr>
                </a:solidFill>
                <a:latin typeface="+mn-ea"/>
              </a:defRPr>
            </a:lvl1pPr>
            <a:lvl2pPr marL="742950" indent="-285750" eaLnBrk="0" hangingPunct="0">
              <a:defRPr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dirty="0"/>
              <a:t>模拟摄像机</a:t>
            </a:r>
          </a:p>
        </p:txBody>
      </p:sp>
      <p:sp>
        <p:nvSpPr>
          <p:cNvPr id="140" name="TextBox 119"/>
          <p:cNvSpPr txBox="1">
            <a:spLocks noChangeArrowheads="1"/>
          </p:cNvSpPr>
          <p:nvPr/>
        </p:nvSpPr>
        <p:spPr bwMode="auto">
          <a:xfrm>
            <a:off x="7854139" y="2426775"/>
            <a:ext cx="111925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tx2">
                    <a:lumMod val="75000"/>
                  </a:schemeClr>
                </a:solidFill>
                <a:latin typeface="+mn-ea"/>
              </a:defRPr>
            </a:lvl1pPr>
            <a:lvl2pPr marL="742950" indent="-285750" eaLnBrk="0" hangingPunct="0">
              <a:defRPr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dirty="0"/>
              <a:t>模拟摄像机</a:t>
            </a:r>
          </a:p>
        </p:txBody>
      </p:sp>
      <p:sp>
        <p:nvSpPr>
          <p:cNvPr id="141" name="TextBox 119"/>
          <p:cNvSpPr txBox="1">
            <a:spLocks noChangeArrowheads="1"/>
          </p:cNvSpPr>
          <p:nvPr/>
        </p:nvSpPr>
        <p:spPr bwMode="auto">
          <a:xfrm>
            <a:off x="7351453" y="2787774"/>
            <a:ext cx="111925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tx2">
                    <a:lumMod val="75000"/>
                  </a:schemeClr>
                </a:solidFill>
                <a:latin typeface="+mn-ea"/>
              </a:defRPr>
            </a:lvl1pPr>
            <a:lvl2pPr marL="742950" indent="-285750" eaLnBrk="0" hangingPunct="0">
              <a:defRPr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dirty="0" smtClean="0"/>
              <a:t>高清摄像机</a:t>
            </a:r>
            <a:endParaRPr lang="zh-CN" altLang="en-US" dirty="0"/>
          </a:p>
        </p:txBody>
      </p:sp>
      <p:sp>
        <p:nvSpPr>
          <p:cNvPr id="142" name="TextBox 119"/>
          <p:cNvSpPr txBox="1">
            <a:spLocks noChangeArrowheads="1"/>
          </p:cNvSpPr>
          <p:nvPr/>
        </p:nvSpPr>
        <p:spPr bwMode="auto">
          <a:xfrm>
            <a:off x="7351453" y="3133849"/>
            <a:ext cx="111925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tx2">
                    <a:lumMod val="75000"/>
                  </a:schemeClr>
                </a:solidFill>
                <a:latin typeface="+mn-ea"/>
              </a:defRPr>
            </a:lvl1pPr>
            <a:lvl2pPr marL="742950" indent="-285750" eaLnBrk="0" hangingPunct="0">
              <a:defRPr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dirty="0"/>
              <a:t>高</a:t>
            </a:r>
            <a:r>
              <a:rPr lang="zh-CN" altLang="en-US" dirty="0" smtClean="0"/>
              <a:t>清</a:t>
            </a:r>
            <a:r>
              <a:rPr lang="zh-CN" altLang="en-US" dirty="0"/>
              <a:t>摄像机</a:t>
            </a:r>
          </a:p>
        </p:txBody>
      </p:sp>
      <p:sp>
        <p:nvSpPr>
          <p:cNvPr id="143" name="TextBox 119"/>
          <p:cNvSpPr txBox="1">
            <a:spLocks noChangeArrowheads="1"/>
          </p:cNvSpPr>
          <p:nvPr/>
        </p:nvSpPr>
        <p:spPr bwMode="auto">
          <a:xfrm>
            <a:off x="7351453" y="3438649"/>
            <a:ext cx="111925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tx2">
                    <a:lumMod val="75000"/>
                  </a:schemeClr>
                </a:solidFill>
                <a:latin typeface="+mn-ea"/>
              </a:defRPr>
            </a:lvl1pPr>
            <a:lvl2pPr marL="742950" indent="-285750" eaLnBrk="0" hangingPunct="0">
              <a:defRPr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dirty="0" smtClean="0"/>
              <a:t>高清</a:t>
            </a:r>
            <a:r>
              <a:rPr lang="zh-CN" altLang="en-US" dirty="0"/>
              <a:t>摄像机</a:t>
            </a:r>
          </a:p>
        </p:txBody>
      </p:sp>
      <p:pic>
        <p:nvPicPr>
          <p:cNvPr id="148" name="Picture 1" descr="D:\工作文档\png\IP云图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022" y="4187793"/>
            <a:ext cx="550557" cy="350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0" name="直接连接符 149"/>
          <p:cNvCxnSpPr/>
          <p:nvPr/>
        </p:nvCxnSpPr>
        <p:spPr>
          <a:xfrm>
            <a:off x="6638442" y="4116056"/>
            <a:ext cx="0" cy="586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19"/>
          <p:cNvSpPr txBox="1">
            <a:spLocks noChangeArrowheads="1"/>
          </p:cNvSpPr>
          <p:nvPr/>
        </p:nvSpPr>
        <p:spPr bwMode="auto">
          <a:xfrm>
            <a:off x="7380312" y="3926523"/>
            <a:ext cx="111925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tx2">
                    <a:lumMod val="75000"/>
                  </a:schemeClr>
                </a:solidFill>
                <a:latin typeface="+mn-ea"/>
              </a:defRPr>
            </a:lvl1pPr>
            <a:lvl2pPr marL="742950" indent="-285750" eaLnBrk="0" hangingPunct="0">
              <a:defRPr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dirty="0" smtClean="0"/>
              <a:t>超清</a:t>
            </a:r>
            <a:r>
              <a:rPr lang="zh-CN" altLang="en-US" dirty="0"/>
              <a:t>摄像机</a:t>
            </a:r>
          </a:p>
        </p:txBody>
      </p:sp>
      <p:sp>
        <p:nvSpPr>
          <p:cNvPr id="152" name="TextBox 119"/>
          <p:cNvSpPr txBox="1">
            <a:spLocks noChangeArrowheads="1"/>
          </p:cNvSpPr>
          <p:nvPr/>
        </p:nvSpPr>
        <p:spPr bwMode="auto">
          <a:xfrm>
            <a:off x="7385074" y="4272598"/>
            <a:ext cx="111925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tx2">
                    <a:lumMod val="75000"/>
                  </a:schemeClr>
                </a:solidFill>
                <a:latin typeface="+mn-ea"/>
              </a:defRPr>
            </a:lvl1pPr>
            <a:lvl2pPr marL="742950" indent="-285750" eaLnBrk="0" hangingPunct="0">
              <a:defRPr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dirty="0" smtClean="0"/>
              <a:t>超清</a:t>
            </a:r>
            <a:r>
              <a:rPr lang="zh-CN" altLang="en-US" dirty="0"/>
              <a:t>摄像机</a:t>
            </a:r>
          </a:p>
        </p:txBody>
      </p:sp>
      <p:sp>
        <p:nvSpPr>
          <p:cNvPr id="153" name="TextBox 119"/>
          <p:cNvSpPr txBox="1">
            <a:spLocks noChangeArrowheads="1"/>
          </p:cNvSpPr>
          <p:nvPr/>
        </p:nvSpPr>
        <p:spPr bwMode="auto">
          <a:xfrm>
            <a:off x="7385074" y="4577398"/>
            <a:ext cx="111925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tx2">
                    <a:lumMod val="75000"/>
                  </a:schemeClr>
                </a:solidFill>
                <a:latin typeface="+mn-ea"/>
              </a:defRPr>
            </a:lvl1pPr>
            <a:lvl2pPr marL="742950" indent="-285750" eaLnBrk="0" hangingPunct="0">
              <a:defRPr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dirty="0"/>
              <a:t>超</a:t>
            </a:r>
            <a:r>
              <a:rPr lang="zh-CN" altLang="en-US" dirty="0" smtClean="0"/>
              <a:t>清</a:t>
            </a:r>
            <a:r>
              <a:rPr lang="zh-CN" altLang="en-US" dirty="0"/>
              <a:t>摄像机</a:t>
            </a:r>
          </a:p>
        </p:txBody>
      </p:sp>
      <p:sp>
        <p:nvSpPr>
          <p:cNvPr id="164" name="TextBox 119"/>
          <p:cNvSpPr txBox="1">
            <a:spLocks noChangeArrowheads="1"/>
          </p:cNvSpPr>
          <p:nvPr/>
        </p:nvSpPr>
        <p:spPr bwMode="auto">
          <a:xfrm>
            <a:off x="1362625" y="4642504"/>
            <a:ext cx="74616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200" dirty="0">
                <a:solidFill>
                  <a:schemeClr val="tx2">
                    <a:lumMod val="75000"/>
                  </a:schemeClr>
                </a:solidFill>
                <a:latin typeface="+mn-ea"/>
                <a:ea typeface="+mn-ea"/>
              </a:rPr>
              <a:t>IPSAN</a:t>
            </a:r>
            <a:endParaRPr lang="zh-CN" altLang="en-US" sz="1200" dirty="0">
              <a:solidFill>
                <a:schemeClr val="tx2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65" name="TextBox 119"/>
          <p:cNvSpPr txBox="1">
            <a:spLocks noChangeArrowheads="1"/>
          </p:cNvSpPr>
          <p:nvPr/>
        </p:nvSpPr>
        <p:spPr bwMode="auto">
          <a:xfrm>
            <a:off x="1299785" y="3860594"/>
            <a:ext cx="822661" cy="276999"/>
          </a:xfrm>
          <a:prstGeom prst="rect">
            <a:avLst/>
          </a:prstGeom>
          <a:extLst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tx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zh-CN" altLang="en-US" dirty="0"/>
              <a:t>高清</a:t>
            </a:r>
            <a:r>
              <a:rPr lang="en-US" altLang="zh-CN" dirty="0"/>
              <a:t>NVR</a:t>
            </a:r>
            <a:endParaRPr lang="zh-CN" altLang="en-US" dirty="0"/>
          </a:p>
        </p:txBody>
      </p:sp>
      <p:sp>
        <p:nvSpPr>
          <p:cNvPr id="166" name="TextBox 119"/>
          <p:cNvSpPr txBox="1">
            <a:spLocks noChangeArrowheads="1"/>
          </p:cNvSpPr>
          <p:nvPr/>
        </p:nvSpPr>
        <p:spPr bwMode="auto">
          <a:xfrm>
            <a:off x="1190966" y="3112708"/>
            <a:ext cx="1003620" cy="276999"/>
          </a:xfrm>
          <a:prstGeom prst="rect">
            <a:avLst/>
          </a:prstGeom>
          <a:extLst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tx2">
                    <a:lumMod val="75000"/>
                  </a:schemeClr>
                </a:solidFill>
                <a:latin typeface="+mn-ea"/>
              </a:defRPr>
            </a:lvl1pPr>
          </a:lstStyle>
          <a:p>
            <a:pPr algn="ctr"/>
            <a:r>
              <a:rPr lang="zh-CN" altLang="en-US" dirty="0"/>
              <a:t>高</a:t>
            </a:r>
            <a:r>
              <a:rPr lang="zh-CN" altLang="en-US" dirty="0" smtClean="0"/>
              <a:t>清解码器</a:t>
            </a:r>
            <a:endParaRPr lang="zh-CN" altLang="en-US" dirty="0"/>
          </a:p>
        </p:txBody>
      </p:sp>
      <p:cxnSp>
        <p:nvCxnSpPr>
          <p:cNvPr id="167" name="直接连接符 166"/>
          <p:cNvCxnSpPr/>
          <p:nvPr/>
        </p:nvCxnSpPr>
        <p:spPr>
          <a:xfrm>
            <a:off x="2451309" y="2909577"/>
            <a:ext cx="0" cy="15682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119"/>
          <p:cNvSpPr txBox="1">
            <a:spLocks noChangeArrowheads="1"/>
          </p:cNvSpPr>
          <p:nvPr/>
        </p:nvSpPr>
        <p:spPr bwMode="auto">
          <a:xfrm>
            <a:off x="2975630" y="2103302"/>
            <a:ext cx="693822" cy="276999"/>
          </a:xfrm>
          <a:prstGeom prst="rect">
            <a:avLst/>
          </a:prstGeom>
          <a:extLst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tx2">
                    <a:lumMod val="75000"/>
                  </a:schemeClr>
                </a:solidFill>
                <a:latin typeface="+mn-ea"/>
              </a:defRPr>
            </a:lvl1pPr>
          </a:lstStyle>
          <a:p>
            <a:pPr algn="ctr"/>
            <a:r>
              <a:rPr lang="zh-CN" altLang="en-US" dirty="0"/>
              <a:t>电视墙</a:t>
            </a:r>
          </a:p>
        </p:txBody>
      </p:sp>
      <p:cxnSp>
        <p:nvCxnSpPr>
          <p:cNvPr id="91" name="直接连接符 90"/>
          <p:cNvCxnSpPr/>
          <p:nvPr/>
        </p:nvCxnSpPr>
        <p:spPr>
          <a:xfrm>
            <a:off x="2148092" y="2909577"/>
            <a:ext cx="3072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>
            <a:off x="4860032" y="3226455"/>
            <a:ext cx="8818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图片 9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59" y="3555539"/>
            <a:ext cx="1116607" cy="319210"/>
          </a:xfrm>
          <a:prstGeom prst="rect">
            <a:avLst/>
          </a:prstGeom>
        </p:spPr>
      </p:pic>
      <p:pic>
        <p:nvPicPr>
          <p:cNvPr id="96" name="图片 95" descr="NVR2880 正面.pn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1120054" y="4165358"/>
            <a:ext cx="1141158" cy="487621"/>
          </a:xfrm>
          <a:prstGeom prst="rect">
            <a:avLst/>
          </a:prstGeom>
        </p:spPr>
      </p:pic>
      <p:cxnSp>
        <p:nvCxnSpPr>
          <p:cNvPr id="100" name="直接连接符 99"/>
          <p:cNvCxnSpPr/>
          <p:nvPr/>
        </p:nvCxnSpPr>
        <p:spPr>
          <a:xfrm>
            <a:off x="2256166" y="3754862"/>
            <a:ext cx="1991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2245696" y="4480368"/>
            <a:ext cx="2096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/>
          <p:nvPr/>
        </p:nvCxnSpPr>
        <p:spPr>
          <a:xfrm flipV="1">
            <a:off x="1362625" y="2529412"/>
            <a:ext cx="0" cy="380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/>
          <p:nvPr/>
        </p:nvCxnSpPr>
        <p:spPr>
          <a:xfrm flipH="1" flipV="1">
            <a:off x="1690633" y="2529412"/>
            <a:ext cx="9644" cy="380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接连接符 181"/>
          <p:cNvCxnSpPr/>
          <p:nvPr/>
        </p:nvCxnSpPr>
        <p:spPr>
          <a:xfrm flipV="1">
            <a:off x="1979712" y="2558743"/>
            <a:ext cx="0" cy="350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44317" y="1798765"/>
            <a:ext cx="2147382" cy="850519"/>
          </a:xfrm>
          <a:prstGeom prst="rect">
            <a:avLst/>
          </a:prstGeom>
          <a:noFill/>
          <a:effectLst/>
        </p:spPr>
      </p:pic>
      <p:pic>
        <p:nvPicPr>
          <p:cNvPr id="93" name="图片 92" descr="KDM201 正面.png"/>
          <p:cNvPicPr>
            <a:picLocks noChangeAspect="1"/>
          </p:cNvPicPr>
          <p:nvPr/>
        </p:nvPicPr>
        <p:blipFill>
          <a:blip r:embed="rId7" cstate="screen">
            <a:lum contrast="13000"/>
          </a:blip>
          <a:stretch>
            <a:fillRect/>
          </a:stretch>
        </p:blipFill>
        <p:spPr>
          <a:xfrm>
            <a:off x="1146822" y="2762160"/>
            <a:ext cx="1114390" cy="294834"/>
          </a:xfrm>
          <a:prstGeom prst="rect">
            <a:avLst/>
          </a:prstGeom>
        </p:spPr>
      </p:pic>
      <p:sp>
        <p:nvSpPr>
          <p:cNvPr id="103" name="圆角矩形 102"/>
          <p:cNvSpPr/>
          <p:nvPr/>
        </p:nvSpPr>
        <p:spPr bwMode="auto">
          <a:xfrm>
            <a:off x="3327901" y="2546542"/>
            <a:ext cx="1566954" cy="13933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zh-CN" altLang="en-US" sz="90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156" name="TextBox 119"/>
          <p:cNvSpPr txBox="1">
            <a:spLocks noChangeArrowheads="1"/>
          </p:cNvSpPr>
          <p:nvPr/>
        </p:nvSpPr>
        <p:spPr bwMode="auto">
          <a:xfrm>
            <a:off x="3740959" y="3469132"/>
            <a:ext cx="800219" cy="276999"/>
          </a:xfrm>
          <a:prstGeom prst="rect">
            <a:avLst/>
          </a:prstGeom>
          <a:extLst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tx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zh-CN" altLang="en-US" dirty="0" smtClean="0"/>
              <a:t>监控</a:t>
            </a:r>
            <a:r>
              <a:rPr lang="zh-CN" altLang="en-US" dirty="0"/>
              <a:t>平台</a:t>
            </a:r>
          </a:p>
        </p:txBody>
      </p:sp>
      <p:pic>
        <p:nvPicPr>
          <p:cNvPr id="88" name="图片 87" descr="KDM2801A 正面.png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3585260" y="3000404"/>
            <a:ext cx="1124643" cy="280821"/>
          </a:xfrm>
          <a:prstGeom prst="rect">
            <a:avLst/>
          </a:prstGeom>
        </p:spPr>
      </p:pic>
      <p:pic>
        <p:nvPicPr>
          <p:cNvPr id="180" name="Picture 1" descr="D:\工作文档\png\IP云图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439" y="3068633"/>
            <a:ext cx="552116" cy="352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1" name="Text Box 15"/>
          <p:cNvSpPr txBox="1">
            <a:spLocks noChangeArrowheads="1"/>
          </p:cNvSpPr>
          <p:nvPr/>
        </p:nvSpPr>
        <p:spPr bwMode="auto">
          <a:xfrm>
            <a:off x="5104797" y="3113049"/>
            <a:ext cx="52231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tx2">
                    <a:lumMod val="75000"/>
                  </a:schemeClr>
                </a:solidFill>
                <a:latin typeface="+mn-ea"/>
              </a:defRPr>
            </a:lvl1pPr>
            <a:lvl2pPr marL="742950" indent="-285750" eaLnBrk="0" hangingPunct="0">
              <a:defRPr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IP</a:t>
            </a:r>
            <a:endParaRPr lang="en-US" altLang="zh-CN" dirty="0">
              <a:solidFill>
                <a:schemeClr val="bg1"/>
              </a:solidFill>
            </a:endParaRPr>
          </a:p>
        </p:txBody>
      </p:sp>
      <p:cxnSp>
        <p:nvCxnSpPr>
          <p:cNvPr id="186" name="直接连接符 185"/>
          <p:cNvCxnSpPr/>
          <p:nvPr/>
        </p:nvCxnSpPr>
        <p:spPr>
          <a:xfrm>
            <a:off x="6643618" y="1944116"/>
            <a:ext cx="8016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接连接符 186"/>
          <p:cNvCxnSpPr/>
          <p:nvPr/>
        </p:nvCxnSpPr>
        <p:spPr>
          <a:xfrm>
            <a:off x="6623382" y="2220671"/>
            <a:ext cx="8016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9" name="图片 188" descr="三星摄像机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flipH="1">
            <a:off x="7343794" y="1817701"/>
            <a:ext cx="488046" cy="220647"/>
          </a:xfrm>
          <a:prstGeom prst="rect">
            <a:avLst/>
          </a:prstGeom>
        </p:spPr>
      </p:pic>
      <p:cxnSp>
        <p:nvCxnSpPr>
          <p:cNvPr id="188" name="直接连接符 187"/>
          <p:cNvCxnSpPr/>
          <p:nvPr/>
        </p:nvCxnSpPr>
        <p:spPr>
          <a:xfrm>
            <a:off x="6638442" y="2529411"/>
            <a:ext cx="8016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3" name="图片 182" descr="IPA102 左侧.png"/>
          <p:cNvPicPr>
            <a:picLocks noChangeAspect="1"/>
          </p:cNvPicPr>
          <p:nvPr/>
        </p:nvPicPr>
        <p:blipFill>
          <a:blip r:embed="rId10" cstate="screen"/>
          <a:stretch>
            <a:fillRect/>
          </a:stretch>
        </p:blipFill>
        <p:spPr>
          <a:xfrm>
            <a:off x="6806717" y="1870839"/>
            <a:ext cx="409608" cy="157061"/>
          </a:xfrm>
          <a:prstGeom prst="rect">
            <a:avLst/>
          </a:prstGeom>
        </p:spPr>
      </p:pic>
      <p:pic>
        <p:nvPicPr>
          <p:cNvPr id="184" name="图片 183" descr="IPA102 左侧.png"/>
          <p:cNvPicPr>
            <a:picLocks noChangeAspect="1"/>
          </p:cNvPicPr>
          <p:nvPr/>
        </p:nvPicPr>
        <p:blipFill>
          <a:blip r:embed="rId10" cstate="screen"/>
          <a:stretch>
            <a:fillRect/>
          </a:stretch>
        </p:blipFill>
        <p:spPr>
          <a:xfrm>
            <a:off x="6806717" y="2177337"/>
            <a:ext cx="409608" cy="157061"/>
          </a:xfrm>
          <a:prstGeom prst="rect">
            <a:avLst/>
          </a:prstGeom>
        </p:spPr>
      </p:pic>
      <p:pic>
        <p:nvPicPr>
          <p:cNvPr id="185" name="图片 184" descr="IPA102 左侧.png"/>
          <p:cNvPicPr>
            <a:picLocks noChangeAspect="1"/>
          </p:cNvPicPr>
          <p:nvPr/>
        </p:nvPicPr>
        <p:blipFill>
          <a:blip r:embed="rId10" cstate="screen"/>
          <a:stretch>
            <a:fillRect/>
          </a:stretch>
        </p:blipFill>
        <p:spPr>
          <a:xfrm>
            <a:off x="6819417" y="2454435"/>
            <a:ext cx="409608" cy="157061"/>
          </a:xfrm>
          <a:prstGeom prst="rect">
            <a:avLst/>
          </a:prstGeom>
        </p:spPr>
      </p:pic>
      <p:pic>
        <p:nvPicPr>
          <p:cNvPr id="190" name="图片 189" descr="三星摄像机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flipH="1">
            <a:off x="7343794" y="2125437"/>
            <a:ext cx="488046" cy="220647"/>
          </a:xfrm>
          <a:prstGeom prst="rect">
            <a:avLst/>
          </a:prstGeom>
        </p:spPr>
      </p:pic>
      <p:pic>
        <p:nvPicPr>
          <p:cNvPr id="191" name="图片 190" descr="三星摄像机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flipH="1">
            <a:off x="7343794" y="2424976"/>
            <a:ext cx="488046" cy="220647"/>
          </a:xfrm>
          <a:prstGeom prst="rect">
            <a:avLst/>
          </a:prstGeom>
        </p:spPr>
      </p:pic>
      <p:cxnSp>
        <p:nvCxnSpPr>
          <p:cNvPr id="192" name="直接连接符 191"/>
          <p:cNvCxnSpPr/>
          <p:nvPr/>
        </p:nvCxnSpPr>
        <p:spPr>
          <a:xfrm>
            <a:off x="6652730" y="2953058"/>
            <a:ext cx="2955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接连接符 192"/>
          <p:cNvCxnSpPr/>
          <p:nvPr/>
        </p:nvCxnSpPr>
        <p:spPr>
          <a:xfrm>
            <a:off x="6652730" y="3226455"/>
            <a:ext cx="2955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接连接符 193"/>
          <p:cNvCxnSpPr/>
          <p:nvPr/>
        </p:nvCxnSpPr>
        <p:spPr>
          <a:xfrm>
            <a:off x="6643618" y="3530875"/>
            <a:ext cx="3046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5" name="图片 19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441" y="2664185"/>
            <a:ext cx="292542" cy="438706"/>
          </a:xfrm>
          <a:prstGeom prst="rect">
            <a:avLst/>
          </a:prstGeom>
        </p:spPr>
      </p:pic>
      <p:pic>
        <p:nvPicPr>
          <p:cNvPr id="197" name="图片 19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49132" y="3169063"/>
            <a:ext cx="263160" cy="213360"/>
          </a:xfrm>
          <a:prstGeom prst="rect">
            <a:avLst/>
          </a:prstGeom>
        </p:spPr>
      </p:pic>
      <p:pic>
        <p:nvPicPr>
          <p:cNvPr id="198" name="图片 19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900" y="3473539"/>
            <a:ext cx="415014" cy="204521"/>
          </a:xfrm>
          <a:prstGeom prst="rect">
            <a:avLst/>
          </a:prstGeom>
        </p:spPr>
      </p:pic>
      <p:cxnSp>
        <p:nvCxnSpPr>
          <p:cNvPr id="199" name="直接连接符 198"/>
          <p:cNvCxnSpPr/>
          <p:nvPr/>
        </p:nvCxnSpPr>
        <p:spPr>
          <a:xfrm>
            <a:off x="6632366" y="4111145"/>
            <a:ext cx="2955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接连接符 199"/>
          <p:cNvCxnSpPr/>
          <p:nvPr/>
        </p:nvCxnSpPr>
        <p:spPr>
          <a:xfrm>
            <a:off x="5738673" y="4413136"/>
            <a:ext cx="11892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接连接符 200"/>
          <p:cNvCxnSpPr/>
          <p:nvPr/>
        </p:nvCxnSpPr>
        <p:spPr>
          <a:xfrm>
            <a:off x="6632366" y="4699488"/>
            <a:ext cx="2955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2" name="图片 20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076" y="3961860"/>
            <a:ext cx="486747" cy="273425"/>
          </a:xfrm>
          <a:prstGeom prst="rect">
            <a:avLst/>
          </a:prstGeom>
        </p:spPr>
      </p:pic>
      <p:pic>
        <p:nvPicPr>
          <p:cNvPr id="203" name="图片 20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346" y="4281044"/>
            <a:ext cx="486747" cy="273425"/>
          </a:xfrm>
          <a:prstGeom prst="rect">
            <a:avLst/>
          </a:prstGeom>
        </p:spPr>
      </p:pic>
      <p:pic>
        <p:nvPicPr>
          <p:cNvPr id="204" name="图片 20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346" y="4558037"/>
            <a:ext cx="486747" cy="273425"/>
          </a:xfrm>
          <a:prstGeom prst="rect">
            <a:avLst/>
          </a:prstGeom>
        </p:spPr>
      </p:pic>
      <p:sp>
        <p:nvSpPr>
          <p:cNvPr id="205" name="Text Box 15"/>
          <p:cNvSpPr txBox="1">
            <a:spLocks noChangeArrowheads="1"/>
          </p:cNvSpPr>
          <p:nvPr/>
        </p:nvSpPr>
        <p:spPr bwMode="auto">
          <a:xfrm>
            <a:off x="5976105" y="2112425"/>
            <a:ext cx="52231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tx2">
                    <a:lumMod val="75000"/>
                  </a:schemeClr>
                </a:solidFill>
                <a:latin typeface="+mn-ea"/>
              </a:defRPr>
            </a:lvl1pPr>
            <a:lvl2pPr marL="742950" indent="-285750" eaLnBrk="0" hangingPunct="0">
              <a:defRPr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IP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206" name="Text Box 15"/>
          <p:cNvSpPr txBox="1">
            <a:spLocks noChangeArrowheads="1"/>
          </p:cNvSpPr>
          <p:nvPr/>
        </p:nvSpPr>
        <p:spPr bwMode="auto">
          <a:xfrm>
            <a:off x="5954842" y="3129449"/>
            <a:ext cx="52231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tx2">
                    <a:lumMod val="75000"/>
                  </a:schemeClr>
                </a:solidFill>
                <a:latin typeface="+mn-ea"/>
              </a:defRPr>
            </a:lvl1pPr>
            <a:lvl2pPr marL="742950" indent="-285750" eaLnBrk="0" hangingPunct="0">
              <a:defRPr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IP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207" name="Text Box 15"/>
          <p:cNvSpPr txBox="1">
            <a:spLocks noChangeArrowheads="1"/>
          </p:cNvSpPr>
          <p:nvPr/>
        </p:nvSpPr>
        <p:spPr bwMode="auto">
          <a:xfrm>
            <a:off x="5975390" y="4261715"/>
            <a:ext cx="52231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tx2">
                    <a:lumMod val="75000"/>
                  </a:schemeClr>
                </a:solidFill>
                <a:latin typeface="+mn-ea"/>
              </a:defRPr>
            </a:lvl1pPr>
            <a:lvl2pPr marL="742950" indent="-285750" eaLnBrk="0" hangingPunct="0">
              <a:defRPr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IP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88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圆角矩形 85"/>
          <p:cNvSpPr/>
          <p:nvPr/>
        </p:nvSpPr>
        <p:spPr bwMode="auto">
          <a:xfrm>
            <a:off x="468312" y="1574524"/>
            <a:ext cx="8204511" cy="3330370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B2C1DB">
                <a:shade val="95000"/>
                <a:satMod val="105000"/>
              </a:srgbClr>
            </a:solidFill>
            <a:prstDash val="dash"/>
            <a:headEnd type="none" w="med" len="med"/>
            <a:tailEnd type="none" w="med" len="med"/>
          </a:ln>
          <a:effectLst>
            <a:outerShdw blurRad="50800" dist="38100" dir="7200000" sx="101000" sy="101000" algn="tl" rotWithShape="0">
              <a:srgbClr val="1F497D">
                <a:lumMod val="60000"/>
                <a:lumOff val="40000"/>
                <a:alpha val="40000"/>
              </a:srgbClr>
            </a:outerShdw>
          </a:effectLst>
        </p:spPr>
        <p:txBody>
          <a:bodyPr wrap="none" lIns="91434" tIns="45717" rIns="91434" bIns="45717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平台功能</a:t>
            </a:r>
            <a:endParaRPr lang="zh-CN" altLang="en-US" dirty="0"/>
          </a:p>
        </p:txBody>
      </p:sp>
      <p:sp>
        <p:nvSpPr>
          <p:cNvPr id="4" name="文本占位符 3"/>
          <p:cNvSpPr txBox="1">
            <a:spLocks noGrp="1" noChangeArrowheads="1"/>
          </p:cNvSpPr>
          <p:nvPr>
            <p:ph type="body" sz="half" idx="13"/>
          </p:nvPr>
        </p:nvSpPr>
        <p:spPr bwMode="auto">
          <a:xfrm>
            <a:off x="396412" y="762125"/>
            <a:ext cx="8276412" cy="623248"/>
          </a:xfrm>
          <a:prstGeom prst="rect">
            <a:avLst/>
          </a:prstGeom>
          <a:noFill/>
        </p:spPr>
        <p:txBody>
          <a:bodyPr vert="horz" wrap="square" lIns="68580" tIns="34290" rIns="68580" bIns="3429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视频监控业务依赖于网络资源和技术，通过网络视频监控业务平台， 将分散、独立的采集点图像信息进行联网处理，实现跨区域的统一监控、统一管理及分级存储，满足客户进行远程监控、管理和信息传递的需求。</a:t>
            </a:r>
          </a:p>
        </p:txBody>
      </p:sp>
      <p:grpSp>
        <p:nvGrpSpPr>
          <p:cNvPr id="3" name="组合 86"/>
          <p:cNvGrpSpPr/>
          <p:nvPr/>
        </p:nvGrpSpPr>
        <p:grpSpPr>
          <a:xfrm>
            <a:off x="781223" y="1729311"/>
            <a:ext cx="7602001" cy="3175583"/>
            <a:chOff x="939301" y="1871442"/>
            <a:chExt cx="7602001" cy="3175583"/>
          </a:xfrm>
        </p:grpSpPr>
        <p:cxnSp>
          <p:nvCxnSpPr>
            <p:cNvPr id="6" name="直接连接符 5"/>
            <p:cNvCxnSpPr>
              <a:stCxn id="32" idx="3"/>
              <a:endCxn id="36" idx="1"/>
            </p:cNvCxnSpPr>
            <p:nvPr/>
          </p:nvCxnSpPr>
          <p:spPr>
            <a:xfrm>
              <a:off x="5222732" y="2573761"/>
              <a:ext cx="1980923" cy="608156"/>
            </a:xfrm>
            <a:prstGeom prst="line">
              <a:avLst/>
            </a:prstGeom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23"/>
            <p:cNvSpPr txBox="1">
              <a:spLocks noChangeArrowheads="1"/>
            </p:cNvSpPr>
            <p:nvPr/>
          </p:nvSpPr>
          <p:spPr bwMode="auto">
            <a:xfrm>
              <a:off x="1280826" y="4740176"/>
              <a:ext cx="1261884" cy="276999"/>
            </a:xfrm>
            <a:prstGeom prst="rect">
              <a:avLst/>
            </a:prstGeom>
            <a:extLst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chemeClr val="tx2">
                      <a:lumMod val="75000"/>
                    </a:schemeClr>
                  </a:solidFill>
                  <a:latin typeface="+mn-ea"/>
                </a:defRPr>
              </a:lvl1pPr>
            </a:lstStyle>
            <a:p>
              <a:r>
                <a:rPr lang="zh-CN" altLang="en-US" dirty="0"/>
                <a:t>外厂商前端设备</a:t>
              </a:r>
            </a:p>
          </p:txBody>
        </p:sp>
        <p:cxnSp>
          <p:nvCxnSpPr>
            <p:cNvPr id="8" name="直接连接符 7"/>
            <p:cNvCxnSpPr>
              <a:stCxn id="22" idx="0"/>
              <a:endCxn id="29" idx="2"/>
            </p:cNvCxnSpPr>
            <p:nvPr/>
          </p:nvCxnSpPr>
          <p:spPr>
            <a:xfrm flipV="1">
              <a:off x="1574407" y="3863045"/>
              <a:ext cx="514726" cy="464884"/>
            </a:xfrm>
            <a:prstGeom prst="line">
              <a:avLst/>
            </a:prstGeom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>
              <a:stCxn id="23" idx="0"/>
              <a:endCxn id="29" idx="2"/>
            </p:cNvCxnSpPr>
            <p:nvPr/>
          </p:nvCxnSpPr>
          <p:spPr>
            <a:xfrm flipH="1" flipV="1">
              <a:off x="2089133" y="3863045"/>
              <a:ext cx="146103" cy="430611"/>
            </a:xfrm>
            <a:prstGeom prst="line">
              <a:avLst/>
            </a:prstGeom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>
              <a:stCxn id="29" idx="0"/>
            </p:cNvCxnSpPr>
            <p:nvPr/>
          </p:nvCxnSpPr>
          <p:spPr>
            <a:xfrm flipV="1">
              <a:off x="2089133" y="2662575"/>
              <a:ext cx="2164084" cy="903376"/>
            </a:xfrm>
            <a:prstGeom prst="line">
              <a:avLst/>
            </a:prstGeom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>
              <a:stCxn id="43" idx="0"/>
              <a:endCxn id="24" idx="2"/>
            </p:cNvCxnSpPr>
            <p:nvPr/>
          </p:nvCxnSpPr>
          <p:spPr>
            <a:xfrm flipV="1">
              <a:off x="4063706" y="3882440"/>
              <a:ext cx="353951" cy="449490"/>
            </a:xfrm>
            <a:prstGeom prst="line">
              <a:avLst/>
            </a:prstGeom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H="1" flipV="1">
              <a:off x="4667907" y="2667644"/>
              <a:ext cx="622888" cy="1737258"/>
            </a:xfrm>
            <a:prstGeom prst="line">
              <a:avLst/>
            </a:prstGeom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23"/>
            <p:cNvSpPr txBox="1">
              <a:spLocks noChangeArrowheads="1"/>
            </p:cNvSpPr>
            <p:nvPr/>
          </p:nvSpPr>
          <p:spPr bwMode="auto">
            <a:xfrm>
              <a:off x="4067835" y="4770026"/>
              <a:ext cx="1107996" cy="276999"/>
            </a:xfrm>
            <a:prstGeom prst="rect">
              <a:avLst/>
            </a:prstGeom>
            <a:extLst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chemeClr val="tx2">
                      <a:lumMod val="75000"/>
                    </a:schemeClr>
                  </a:solidFill>
                  <a:latin typeface="+mn-ea"/>
                </a:defRPr>
              </a:lvl1pPr>
            </a:lstStyle>
            <a:p>
              <a:r>
                <a:rPr lang="zh-CN" altLang="en-US" dirty="0"/>
                <a:t>科达前端设备</a:t>
              </a:r>
            </a:p>
          </p:txBody>
        </p:sp>
        <p:sp>
          <p:nvSpPr>
            <p:cNvPr id="14" name="TextBox 23"/>
            <p:cNvSpPr txBox="1">
              <a:spLocks noChangeArrowheads="1"/>
            </p:cNvSpPr>
            <p:nvPr/>
          </p:nvSpPr>
          <p:spPr bwMode="auto">
            <a:xfrm>
              <a:off x="950035" y="3565951"/>
              <a:ext cx="492443" cy="276999"/>
            </a:xfrm>
            <a:prstGeom prst="rect">
              <a:avLst/>
            </a:prstGeom>
            <a:extLst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chemeClr val="tx2">
                      <a:lumMod val="75000"/>
                    </a:schemeClr>
                  </a:solidFill>
                  <a:latin typeface="+mn-ea"/>
                </a:defRPr>
              </a:lvl1pPr>
            </a:lstStyle>
            <a:p>
              <a:r>
                <a:rPr lang="zh-CN" altLang="en-US" dirty="0"/>
                <a:t>网关</a:t>
              </a:r>
            </a:p>
          </p:txBody>
        </p:sp>
        <p:sp>
          <p:nvSpPr>
            <p:cNvPr id="15" name="TextBox 23"/>
            <p:cNvSpPr txBox="1">
              <a:spLocks noChangeArrowheads="1"/>
            </p:cNvSpPr>
            <p:nvPr/>
          </p:nvSpPr>
          <p:spPr bwMode="auto">
            <a:xfrm>
              <a:off x="7120600" y="3777512"/>
              <a:ext cx="492443" cy="276999"/>
            </a:xfrm>
            <a:prstGeom prst="rect">
              <a:avLst/>
            </a:prstGeom>
            <a:extLst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chemeClr val="tx2">
                      <a:lumMod val="75000"/>
                    </a:schemeClr>
                  </a:solidFill>
                  <a:latin typeface="+mn-ea"/>
                </a:defRPr>
              </a:lvl1pPr>
            </a:lstStyle>
            <a:p>
              <a:r>
                <a:rPr lang="zh-CN" altLang="en-US" dirty="0"/>
                <a:t>网关</a:t>
              </a: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2134" y="4277079"/>
              <a:ext cx="957366" cy="34406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2333" y="4372299"/>
              <a:ext cx="1089313" cy="391488"/>
            </a:xfrm>
            <a:prstGeom prst="rect">
              <a:avLst/>
            </a:prstGeom>
          </p:spPr>
        </p:pic>
        <p:sp>
          <p:nvSpPr>
            <p:cNvPr id="18" name="TextBox 23"/>
            <p:cNvSpPr txBox="1">
              <a:spLocks noChangeArrowheads="1"/>
            </p:cNvSpPr>
            <p:nvPr/>
          </p:nvSpPr>
          <p:spPr bwMode="auto">
            <a:xfrm>
              <a:off x="7064697" y="4762116"/>
              <a:ext cx="954107" cy="276999"/>
            </a:xfrm>
            <a:prstGeom prst="rect">
              <a:avLst/>
            </a:prstGeom>
            <a:extLst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chemeClr val="tx2">
                      <a:lumMod val="75000"/>
                    </a:schemeClr>
                  </a:solidFill>
                  <a:latin typeface="+mn-ea"/>
                </a:defRPr>
              </a:lvl1pPr>
            </a:lstStyle>
            <a:p>
              <a:r>
                <a:rPr lang="zh-CN" altLang="en-US" dirty="0"/>
                <a:t>外厂商平台</a:t>
              </a:r>
            </a:p>
          </p:txBody>
        </p:sp>
        <p:cxnSp>
          <p:nvCxnSpPr>
            <p:cNvPr id="19" name="直接连接符 18"/>
            <p:cNvCxnSpPr/>
            <p:nvPr/>
          </p:nvCxnSpPr>
          <p:spPr>
            <a:xfrm flipH="1" flipV="1">
              <a:off x="6782335" y="4036609"/>
              <a:ext cx="312727" cy="325643"/>
            </a:xfrm>
            <a:prstGeom prst="line">
              <a:avLst/>
            </a:prstGeom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>
              <a:stCxn id="33" idx="0"/>
              <a:endCxn id="32" idx="3"/>
            </p:cNvCxnSpPr>
            <p:nvPr/>
          </p:nvCxnSpPr>
          <p:spPr>
            <a:xfrm flipH="1" flipV="1">
              <a:off x="5222732" y="2573761"/>
              <a:ext cx="1265436" cy="1173609"/>
            </a:xfrm>
            <a:prstGeom prst="line">
              <a:avLst/>
            </a:prstGeom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>
              <a:stCxn id="32" idx="0"/>
              <a:endCxn id="41" idx="1"/>
            </p:cNvCxnSpPr>
            <p:nvPr/>
          </p:nvCxnSpPr>
          <p:spPr>
            <a:xfrm flipV="1">
              <a:off x="4621834" y="2196012"/>
              <a:ext cx="1343494" cy="222603"/>
            </a:xfrm>
            <a:prstGeom prst="line">
              <a:avLst/>
            </a:prstGeom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" descr="http://a4.att.hudong.com/87/60/01300001282941131043602841244.jpg"/>
            <p:cNvPicPr>
              <a:picLocks noChangeAspect="1" noChangeArrowheads="1"/>
            </p:cNvPicPr>
            <p:nvPr/>
          </p:nvPicPr>
          <p:blipFill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2602" y="4327929"/>
              <a:ext cx="643609" cy="362642"/>
            </a:xfrm>
            <a:prstGeom prst="rect">
              <a:avLst/>
            </a:prstGeom>
            <a:noFill/>
          </p:spPr>
        </p:pic>
        <p:pic>
          <p:nvPicPr>
            <p:cNvPr id="23" name="Picture 7" descr="C:\Users\Administrator\Desktop\图片6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4389" y="4293656"/>
              <a:ext cx="641693" cy="468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图片 23" descr="NVR2880 左侧.png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18175" y="3436905"/>
              <a:ext cx="998964" cy="445535"/>
            </a:xfrm>
            <a:prstGeom prst="rect">
              <a:avLst/>
            </a:prstGeom>
          </p:spPr>
        </p:pic>
        <p:sp>
          <p:nvSpPr>
            <p:cNvPr id="25" name="TextBox 23"/>
            <p:cNvSpPr txBox="1">
              <a:spLocks noChangeArrowheads="1"/>
            </p:cNvSpPr>
            <p:nvPr/>
          </p:nvSpPr>
          <p:spPr bwMode="auto">
            <a:xfrm>
              <a:off x="3423910" y="3532206"/>
              <a:ext cx="514885" cy="276999"/>
            </a:xfrm>
            <a:prstGeom prst="rect">
              <a:avLst/>
            </a:prstGeom>
            <a:extLst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chemeClr val="tx2">
                      <a:lumMod val="75000"/>
                    </a:schemeClr>
                  </a:solidFill>
                  <a:latin typeface="+mn-ea"/>
                </a:defRPr>
              </a:lvl1pPr>
            </a:lstStyle>
            <a:p>
              <a:r>
                <a:rPr lang="en-US" altLang="zh-CN" dirty="0"/>
                <a:t>NVR</a:t>
              </a:r>
              <a:endParaRPr lang="zh-CN" altLang="en-US" dirty="0"/>
            </a:p>
          </p:txBody>
        </p:sp>
        <p:cxnSp>
          <p:nvCxnSpPr>
            <p:cNvPr id="26" name="直接连接符 25"/>
            <p:cNvCxnSpPr>
              <a:stCxn id="24" idx="0"/>
              <a:endCxn id="32" idx="2"/>
            </p:cNvCxnSpPr>
            <p:nvPr/>
          </p:nvCxnSpPr>
          <p:spPr>
            <a:xfrm flipV="1">
              <a:off x="4417657" y="2728906"/>
              <a:ext cx="204177" cy="707999"/>
            </a:xfrm>
            <a:prstGeom prst="line">
              <a:avLst/>
            </a:prstGeom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>
              <a:stCxn id="32" idx="1"/>
              <a:endCxn id="5" idx="3"/>
            </p:cNvCxnSpPr>
            <p:nvPr/>
          </p:nvCxnSpPr>
          <p:spPr>
            <a:xfrm flipH="1" flipV="1">
              <a:off x="3341772" y="2313734"/>
              <a:ext cx="679163" cy="260027"/>
            </a:xfrm>
            <a:prstGeom prst="line">
              <a:avLst/>
            </a:prstGeom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pic>
          <p:nvPicPr>
            <p:cNvPr id="29" name="Picture 1" descr="\\10.99.1.1\ls2\平面设计组成员工作汇总\满仓\“2012科达监控产品手册CN-007011R-20121025-016”文件夹\Links\NVR2860 正面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3791" y="3565951"/>
              <a:ext cx="1150683" cy="2970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0" name="组合 29"/>
            <p:cNvGrpSpPr/>
            <p:nvPr/>
          </p:nvGrpSpPr>
          <p:grpSpPr>
            <a:xfrm>
              <a:off x="4020935" y="2050407"/>
              <a:ext cx="1201797" cy="678499"/>
              <a:chOff x="4020935" y="1788485"/>
              <a:chExt cx="1201797" cy="678499"/>
            </a:xfrm>
          </p:grpSpPr>
          <p:sp>
            <p:nvSpPr>
              <p:cNvPr id="31" name="TextBox 23"/>
              <p:cNvSpPr txBox="1">
                <a:spLocks noChangeArrowheads="1"/>
              </p:cNvSpPr>
              <p:nvPr/>
            </p:nvSpPr>
            <p:spPr bwMode="auto">
              <a:xfrm>
                <a:off x="4031940" y="1788485"/>
                <a:ext cx="1188146" cy="276999"/>
              </a:xfrm>
              <a:prstGeom prst="rect">
                <a:avLst/>
              </a:prstGeom>
              <a:extLst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 sz="1200">
                    <a:solidFill>
                      <a:schemeClr val="tx2">
                        <a:lumMod val="75000"/>
                      </a:schemeClr>
                    </a:solidFill>
                    <a:latin typeface="+mn-ea"/>
                  </a:defRPr>
                </a:lvl1pPr>
              </a:lstStyle>
              <a:p>
                <a:r>
                  <a:rPr lang="en-US" altLang="zh-CN" b="1" dirty="0"/>
                  <a:t>KDM</a:t>
                </a:r>
                <a:r>
                  <a:rPr lang="zh-CN" altLang="en-US" b="1" dirty="0"/>
                  <a:t>管理平台</a:t>
                </a:r>
              </a:p>
            </p:txBody>
          </p:sp>
          <p:pic>
            <p:nvPicPr>
              <p:cNvPr id="32" name="Picture 1" descr="\\10.99.1.1\ls2\平面设计组成员工作汇总\满仓\“2012科达监控产品手册CN-007011R-20121025-016”文件夹\Links\NVR2860 正面.pn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0935" y="2156693"/>
                <a:ext cx="1201797" cy="310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3" name="Picture 1" descr="\\10.99.1.1\ls2\平面设计组成员工作汇总\满仓\“2012科达监控产品手册CN-007011R-20121025-016”文件夹\Links\NVR2860 正面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2826" y="3747370"/>
              <a:ext cx="1150683" cy="2970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4" name="组合 33"/>
            <p:cNvGrpSpPr/>
            <p:nvPr/>
          </p:nvGrpSpPr>
          <p:grpSpPr>
            <a:xfrm>
              <a:off x="7203655" y="2981748"/>
              <a:ext cx="1027181" cy="658417"/>
              <a:chOff x="6048183" y="2178428"/>
              <a:chExt cx="1027181" cy="658417"/>
            </a:xfrm>
          </p:grpSpPr>
          <p:sp>
            <p:nvSpPr>
              <p:cNvPr id="35" name="TextBox 23"/>
              <p:cNvSpPr txBox="1">
                <a:spLocks noChangeArrowheads="1"/>
              </p:cNvSpPr>
              <p:nvPr/>
            </p:nvSpPr>
            <p:spPr bwMode="auto">
              <a:xfrm>
                <a:off x="6238926" y="2505638"/>
                <a:ext cx="824555" cy="331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145124" tIns="72562" rIns="145124" bIns="72562">
                <a:spAutoFit/>
              </a:bodyPr>
              <a:lstStyle>
                <a:lvl1pPr eaLnBrk="0" hangingPunct="0">
                  <a:defRPr sz="4800">
                    <a:solidFill>
                      <a:schemeClr val="tx2"/>
                    </a:solidFill>
                    <a:latin typeface="方正大黑简体" pitchFamily="2" charset="-122"/>
                    <a:ea typeface="方正大黑简体" pitchFamily="2" charset="-122"/>
                  </a:defRPr>
                </a:lvl1pPr>
                <a:lvl2pPr marL="742950" indent="-285750" eaLnBrk="0" hangingPunct="0">
                  <a:defRPr sz="4800">
                    <a:solidFill>
                      <a:schemeClr val="tx2"/>
                    </a:solidFill>
                    <a:latin typeface="方正大黑简体" pitchFamily="2" charset="-122"/>
                    <a:ea typeface="方正大黑简体" pitchFamily="2" charset="-122"/>
                  </a:defRPr>
                </a:lvl2pPr>
                <a:lvl3pPr marL="1143000" indent="-228600" eaLnBrk="0" hangingPunct="0">
                  <a:defRPr sz="4800">
                    <a:solidFill>
                      <a:schemeClr val="tx2"/>
                    </a:solidFill>
                    <a:latin typeface="方正大黑简体" pitchFamily="2" charset="-122"/>
                    <a:ea typeface="方正大黑简体" pitchFamily="2" charset="-122"/>
                  </a:defRPr>
                </a:lvl3pPr>
                <a:lvl4pPr marL="1600200" indent="-228600" eaLnBrk="0" hangingPunct="0">
                  <a:defRPr sz="4800">
                    <a:solidFill>
                      <a:schemeClr val="tx2"/>
                    </a:solidFill>
                    <a:latin typeface="方正大黑简体" pitchFamily="2" charset="-122"/>
                    <a:ea typeface="方正大黑简体" pitchFamily="2" charset="-122"/>
                  </a:defRPr>
                </a:lvl4pPr>
                <a:lvl5pPr marL="2057400" indent="-228600" eaLnBrk="0" hangingPunct="0">
                  <a:defRPr sz="4800">
                    <a:solidFill>
                      <a:schemeClr val="tx2"/>
                    </a:solidFill>
                    <a:latin typeface="方正大黑简体" pitchFamily="2" charset="-122"/>
                    <a:ea typeface="方正大黑简体" pitchFamily="2" charset="-122"/>
                  </a:defRPr>
                </a:lvl5pPr>
                <a:lvl6pPr marL="2514600" indent="-228600" algn="r" defTabSz="8778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4800">
                    <a:solidFill>
                      <a:schemeClr val="tx2"/>
                    </a:solidFill>
                    <a:latin typeface="方正大黑简体" pitchFamily="2" charset="-122"/>
                    <a:ea typeface="方正大黑简体" pitchFamily="2" charset="-122"/>
                  </a:defRPr>
                </a:lvl6pPr>
                <a:lvl7pPr marL="2971800" indent="-228600" algn="r" defTabSz="8778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4800">
                    <a:solidFill>
                      <a:schemeClr val="tx2"/>
                    </a:solidFill>
                    <a:latin typeface="方正大黑简体" pitchFamily="2" charset="-122"/>
                    <a:ea typeface="方正大黑简体" pitchFamily="2" charset="-122"/>
                  </a:defRPr>
                </a:lvl7pPr>
                <a:lvl8pPr marL="3429000" indent="-228600" algn="r" defTabSz="8778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4800">
                    <a:solidFill>
                      <a:schemeClr val="tx2"/>
                    </a:solidFill>
                    <a:latin typeface="方正大黑简体" pitchFamily="2" charset="-122"/>
                    <a:ea typeface="方正大黑简体" pitchFamily="2" charset="-122"/>
                  </a:defRPr>
                </a:lvl8pPr>
                <a:lvl9pPr marL="3886200" indent="-228600" algn="r" defTabSz="877888" eaLnBrk="0" fontAlgn="base" hangingPunct="0">
                  <a:spcBef>
                    <a:spcPct val="0"/>
                  </a:spcBef>
                  <a:spcAft>
                    <a:spcPct val="0"/>
                  </a:spcAft>
                  <a:defRPr sz="4800">
                    <a:solidFill>
                      <a:schemeClr val="tx2"/>
                    </a:solidFill>
                    <a:latin typeface="方正大黑简体" pitchFamily="2" charset="-122"/>
                    <a:ea typeface="方正大黑简体" pitchFamily="2" charset="-122"/>
                  </a:defRPr>
                </a:lvl9pPr>
              </a:lstStyle>
              <a:p>
                <a:pPr algn="l" eaLnBrk="1" hangingPunct="1"/>
                <a:r>
                  <a:rPr lang="zh-CN" altLang="en-US" sz="1200" dirty="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rPr>
                  <a:t>磁阵</a:t>
                </a:r>
              </a:p>
            </p:txBody>
          </p:sp>
          <p:pic>
            <p:nvPicPr>
              <p:cNvPr id="36" name="图片 131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8183" y="2178428"/>
                <a:ext cx="1027181" cy="400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0" name="组合 50"/>
            <p:cNvGrpSpPr/>
            <p:nvPr/>
          </p:nvGrpSpPr>
          <p:grpSpPr>
            <a:xfrm>
              <a:off x="5965328" y="1871442"/>
              <a:ext cx="2575974" cy="990946"/>
              <a:chOff x="5954042" y="985278"/>
              <a:chExt cx="2575974" cy="990946"/>
            </a:xfrm>
          </p:grpSpPr>
          <p:sp>
            <p:nvSpPr>
              <p:cNvPr id="37" name="TextBox 23"/>
              <p:cNvSpPr txBox="1">
                <a:spLocks noChangeArrowheads="1"/>
              </p:cNvSpPr>
              <p:nvPr/>
            </p:nvSpPr>
            <p:spPr bwMode="auto">
              <a:xfrm>
                <a:off x="7443242" y="1699225"/>
                <a:ext cx="646331" cy="276999"/>
              </a:xfrm>
              <a:prstGeom prst="rect">
                <a:avLst/>
              </a:prstGeom>
              <a:extLst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 sz="1200">
                    <a:solidFill>
                      <a:schemeClr val="tx2">
                        <a:lumMod val="75000"/>
                      </a:schemeClr>
                    </a:solidFill>
                    <a:latin typeface="+mn-ea"/>
                  </a:defRPr>
                </a:lvl1pPr>
              </a:lstStyle>
              <a:p>
                <a:r>
                  <a:rPr lang="zh-CN" altLang="en-US" dirty="0"/>
                  <a:t>电视墙</a:t>
                </a: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 rot="10800000">
                <a:off x="6680375" y="1301011"/>
                <a:ext cx="403401" cy="1732"/>
              </a:xfrm>
              <a:prstGeom prst="line">
                <a:avLst/>
              </a:prstGeom>
              <a:ln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 rot="10800000">
                <a:off x="6600405" y="1378948"/>
                <a:ext cx="403402" cy="1731"/>
              </a:xfrm>
              <a:prstGeom prst="line">
                <a:avLst/>
              </a:prstGeom>
              <a:ln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40" name="TextBox 23"/>
              <p:cNvSpPr txBox="1">
                <a:spLocks noChangeArrowheads="1"/>
              </p:cNvSpPr>
              <p:nvPr/>
            </p:nvSpPr>
            <p:spPr bwMode="auto">
              <a:xfrm>
                <a:off x="6020976" y="1466461"/>
                <a:ext cx="646331" cy="276999"/>
              </a:xfrm>
              <a:prstGeom prst="rect">
                <a:avLst/>
              </a:prstGeom>
              <a:extLst/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 sz="1200">
                    <a:solidFill>
                      <a:schemeClr val="tx2">
                        <a:lumMod val="75000"/>
                      </a:schemeClr>
                    </a:solidFill>
                    <a:latin typeface="+mn-ea"/>
                  </a:defRPr>
                </a:lvl1pPr>
              </a:lstStyle>
              <a:p>
                <a:r>
                  <a:rPr lang="zh-CN" altLang="en-US" dirty="0"/>
                  <a:t>解码器</a:t>
                </a:r>
              </a:p>
            </p:txBody>
          </p:sp>
          <p:pic>
            <p:nvPicPr>
              <p:cNvPr id="41" name="图片 129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4042" y="1180244"/>
                <a:ext cx="726332" cy="259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" name="Picture 1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18045" y="985278"/>
                <a:ext cx="1511971" cy="7374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43" name="图片 42" descr="IPC112枪型网络摄像机.png"/>
            <p:cNvPicPr>
              <a:picLocks noChangeAspect="1"/>
            </p:cNvPicPr>
            <p:nvPr/>
          </p:nvPicPr>
          <p:blipFill>
            <a:blip r:embed="rId11" cstate="screen"/>
            <a:stretch>
              <a:fillRect/>
            </a:stretch>
          </p:blipFill>
          <p:spPr>
            <a:xfrm>
              <a:off x="3750390" y="4331930"/>
              <a:ext cx="626631" cy="363481"/>
            </a:xfrm>
            <a:prstGeom prst="rect">
              <a:avLst/>
            </a:prstGeom>
          </p:spPr>
        </p:pic>
        <p:pic>
          <p:nvPicPr>
            <p:cNvPr id="44" name="图片 1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051527" y="4332875"/>
              <a:ext cx="438078" cy="352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图片 44" descr="IPC211高清红外半球网络摄像机.png"/>
            <p:cNvPicPr>
              <a:picLocks noChangeAspect="1"/>
            </p:cNvPicPr>
            <p:nvPr/>
          </p:nvPicPr>
          <p:blipFill>
            <a:blip r:embed="rId13" cstate="screen"/>
            <a:stretch>
              <a:fillRect/>
            </a:stretch>
          </p:blipFill>
          <p:spPr>
            <a:xfrm>
              <a:off x="4481959" y="4330138"/>
              <a:ext cx="392306" cy="362168"/>
            </a:xfrm>
            <a:prstGeom prst="rect">
              <a:avLst/>
            </a:prstGeom>
          </p:spPr>
        </p:pic>
        <p:cxnSp>
          <p:nvCxnSpPr>
            <p:cNvPr id="46" name="直接连接符 45"/>
            <p:cNvCxnSpPr>
              <a:stCxn id="24" idx="2"/>
              <a:endCxn id="45" idx="0"/>
            </p:cNvCxnSpPr>
            <p:nvPr/>
          </p:nvCxnSpPr>
          <p:spPr>
            <a:xfrm>
              <a:off x="4417657" y="3882440"/>
              <a:ext cx="260455" cy="447698"/>
            </a:xfrm>
            <a:prstGeom prst="line">
              <a:avLst/>
            </a:prstGeom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组合 75"/>
            <p:cNvGrpSpPr/>
            <p:nvPr/>
          </p:nvGrpSpPr>
          <p:grpSpPr>
            <a:xfrm>
              <a:off x="939301" y="1875146"/>
              <a:ext cx="2402471" cy="1175966"/>
              <a:chOff x="686488" y="1466302"/>
              <a:chExt cx="2455801" cy="1252432"/>
            </a:xfrm>
          </p:grpSpPr>
          <p:sp>
            <p:nvSpPr>
              <p:cNvPr id="27" name="TextBox 31"/>
              <p:cNvSpPr txBox="1"/>
              <p:nvPr/>
            </p:nvSpPr>
            <p:spPr bwMode="auto">
              <a:xfrm>
                <a:off x="1021302" y="2441735"/>
                <a:ext cx="172354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 sz="1200">
                    <a:solidFill>
                      <a:schemeClr val="tx2">
                        <a:lumMod val="75000"/>
                      </a:schemeClr>
                    </a:solidFill>
                    <a:latin typeface="+mn-ea"/>
                  </a:defRPr>
                </a:lvl1pPr>
              </a:lstStyle>
              <a:p>
                <a:r>
                  <a:rPr lang="zh-CN" altLang="en-US" dirty="0"/>
                  <a:t>各类上层业务应用系统</a:t>
                </a:r>
              </a:p>
            </p:txBody>
          </p:sp>
          <p:grpSp>
            <p:nvGrpSpPr>
              <p:cNvPr id="52" name="组合 49"/>
              <p:cNvGrpSpPr/>
              <p:nvPr/>
            </p:nvGrpSpPr>
            <p:grpSpPr>
              <a:xfrm>
                <a:off x="686488" y="1466302"/>
                <a:ext cx="2455801" cy="936713"/>
                <a:chOff x="718256" y="933319"/>
                <a:chExt cx="2455801" cy="936713"/>
              </a:xfrm>
            </p:grpSpPr>
            <p:pic>
              <p:nvPicPr>
                <p:cNvPr id="5" name="图片 4" descr="底座液晶电视.png"/>
                <p:cNvPicPr>
                  <a:picLocks noChangeAspect="1"/>
                </p:cNvPicPr>
                <p:nvPr/>
              </p:nvPicPr>
              <p:blipFill>
                <a:blip r:embed="rId14" cstate="screen"/>
                <a:stretch>
                  <a:fillRect/>
                </a:stretch>
              </p:blipFill>
              <p:spPr>
                <a:xfrm>
                  <a:off x="1937714" y="933319"/>
                  <a:ext cx="1236343" cy="934212"/>
                </a:xfrm>
                <a:prstGeom prst="rect">
                  <a:avLst/>
                </a:prstGeom>
              </p:spPr>
            </p:pic>
            <p:pic>
              <p:nvPicPr>
                <p:cNvPr id="47" name="图片 46" descr="底座液晶电视.png"/>
                <p:cNvPicPr>
                  <a:picLocks noChangeAspect="1"/>
                </p:cNvPicPr>
                <p:nvPr/>
              </p:nvPicPr>
              <p:blipFill>
                <a:blip r:embed="rId14" cstate="screen"/>
                <a:stretch>
                  <a:fillRect/>
                </a:stretch>
              </p:blipFill>
              <p:spPr>
                <a:xfrm>
                  <a:off x="718256" y="935820"/>
                  <a:ext cx="1236343" cy="934212"/>
                </a:xfrm>
                <a:prstGeom prst="rect">
                  <a:avLst/>
                </a:prstGeom>
              </p:spPr>
            </p:pic>
            <p:pic>
              <p:nvPicPr>
                <p:cNvPr id="48" name="图片 47"/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25893" y="1009785"/>
                  <a:ext cx="1094834" cy="657597"/>
                </a:xfrm>
                <a:prstGeom prst="rect">
                  <a:avLst/>
                </a:prstGeom>
              </p:spPr>
            </p:pic>
            <p:pic>
              <p:nvPicPr>
                <p:cNvPr id="49" name="图片 48"/>
                <p:cNvPicPr>
                  <a:picLocks noChangeAspect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8294" y="1011253"/>
                  <a:ext cx="1095318" cy="659784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49419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half" idx="2"/>
          </p:nvPr>
        </p:nvSpPr>
        <p:spPr>
          <a:xfrm>
            <a:off x="3999118" y="1278945"/>
            <a:ext cx="3381194" cy="284693"/>
          </a:xfrm>
        </p:spPr>
        <p:txBody>
          <a:bodyPr/>
          <a:lstStyle/>
          <a:p>
            <a:r>
              <a:rPr lang="en-US" altLang="zh-CN" sz="1400" b="0" dirty="0" smtClean="0"/>
              <a:t>IPC</a:t>
            </a:r>
            <a:endParaRPr lang="zh-CN" altLang="en-US" sz="1400" b="0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half" idx="13"/>
          </p:nvPr>
        </p:nvSpPr>
        <p:spPr>
          <a:xfrm>
            <a:off x="3999118" y="3219822"/>
            <a:ext cx="3381194" cy="28469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平台外设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14"/>
          </p:nvPr>
        </p:nvSpPr>
        <p:spPr>
          <a:xfrm>
            <a:off x="3999118" y="1737164"/>
            <a:ext cx="3381194" cy="284693"/>
          </a:xfrm>
        </p:spPr>
        <p:txBody>
          <a:bodyPr>
            <a:noAutofit/>
          </a:bodyPr>
          <a:lstStyle/>
          <a:p>
            <a:r>
              <a:rPr lang="en-US" altLang="zh-CN" dirty="0" smtClean="0"/>
              <a:t>NVR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half" idx="15"/>
          </p:nvPr>
        </p:nvSpPr>
        <p:spPr>
          <a:xfrm>
            <a:off x="3999118" y="2223336"/>
            <a:ext cx="3381194" cy="284693"/>
          </a:xfrm>
        </p:spPr>
        <p:txBody>
          <a:bodyPr>
            <a:noAutofit/>
          </a:bodyPr>
          <a:lstStyle/>
          <a:p>
            <a:r>
              <a:rPr lang="zh-CN" altLang="en-US" sz="1800" b="1" dirty="0"/>
              <a:t>编解码器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half" idx="16"/>
          </p:nvPr>
        </p:nvSpPr>
        <p:spPr>
          <a:xfrm>
            <a:off x="3999118" y="2740330"/>
            <a:ext cx="3381194" cy="28469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监控平台</a:t>
            </a:r>
            <a:endParaRPr lang="zh-CN" altLang="en-US" dirty="0"/>
          </a:p>
        </p:txBody>
      </p:sp>
      <p:sp>
        <p:nvSpPr>
          <p:cNvPr id="8" name="文本占位符 1"/>
          <p:cNvSpPr>
            <a:spLocks noGrp="1"/>
          </p:cNvSpPr>
          <p:nvPr>
            <p:ph type="body" sz="half" idx="13"/>
          </p:nvPr>
        </p:nvSpPr>
        <p:spPr>
          <a:xfrm>
            <a:off x="4009509" y="3738425"/>
            <a:ext cx="3381194" cy="284693"/>
          </a:xfrm>
        </p:spPr>
        <p:txBody>
          <a:bodyPr>
            <a:normAutofit/>
          </a:bodyPr>
          <a:lstStyle/>
          <a:p>
            <a:r>
              <a:rPr lang="zh-CN" altLang="en-US" dirty="0"/>
              <a:t>存储</a:t>
            </a:r>
          </a:p>
        </p:txBody>
      </p:sp>
    </p:spTree>
    <p:extLst>
      <p:ext uri="{BB962C8B-B14F-4D97-AF65-F5344CB8AC3E}">
        <p14:creationId xmlns:p14="http://schemas.microsoft.com/office/powerpoint/2010/main" val="755676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圆角矩形 33"/>
          <p:cNvSpPr/>
          <p:nvPr/>
        </p:nvSpPr>
        <p:spPr bwMode="auto">
          <a:xfrm>
            <a:off x="465453" y="1547184"/>
            <a:ext cx="8209918" cy="3351387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B2C1DB">
                <a:shade val="95000"/>
                <a:satMod val="105000"/>
              </a:srgbClr>
            </a:solidFill>
            <a:prstDash val="dash"/>
            <a:headEnd type="none" w="med" len="med"/>
            <a:tailEnd type="none" w="med" len="med"/>
          </a:ln>
          <a:effectLst>
            <a:outerShdw blurRad="50800" dist="38100" dir="7200000" sx="101000" sy="101000" algn="tl" rotWithShape="0">
              <a:srgbClr val="1F497D">
                <a:lumMod val="60000"/>
                <a:lumOff val="40000"/>
                <a:alpha val="40000"/>
              </a:srgbClr>
            </a:outerShdw>
          </a:effectLst>
        </p:spPr>
        <p:txBody>
          <a:bodyPr wrap="none" lIns="91434" tIns="45717" rIns="91434" bIns="45717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视频</a:t>
            </a:r>
            <a:r>
              <a:rPr lang="zh-CN" altLang="en-US" dirty="0"/>
              <a:t>监控应用场景 </a:t>
            </a:r>
            <a:r>
              <a:rPr lang="en-US" altLang="zh-CN" dirty="0"/>
              <a:t>–</a:t>
            </a:r>
            <a:r>
              <a:rPr lang="zh-CN" altLang="en-US" dirty="0" smtClean="0"/>
              <a:t>板卡式产品组网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3"/>
          </p:nvPr>
        </p:nvSpPr>
        <p:spPr>
          <a:xfrm>
            <a:off x="403622" y="771550"/>
            <a:ext cx="8271750" cy="62324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随着高清监控不断深入各行各业，视频监控系统面对的监控场景越来越复杂和多样，监控管理平台通常要配合网关、编解码器等设备才能满足各种复杂的监控需求，许多大中型项目组网复杂，成本</a:t>
            </a:r>
            <a:r>
              <a:rPr lang="zh-CN" altLang="en-US" dirty="0" smtClean="0"/>
              <a:t>高昂。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lum contrast="12000"/>
          </a:blip>
          <a:stretch>
            <a:fillRect/>
          </a:stretch>
        </p:blipFill>
        <p:spPr>
          <a:xfrm>
            <a:off x="3335393" y="2534195"/>
            <a:ext cx="1938337" cy="511175"/>
          </a:xfrm>
          <a:prstGeom prst="rect">
            <a:avLst/>
          </a:prstGeom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6" name="Picture 69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905" y="2091826"/>
            <a:ext cx="1227137" cy="1525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54"/>
          <p:cNvSpPr txBox="1">
            <a:spLocks noChangeArrowheads="1"/>
          </p:cNvSpPr>
          <p:nvPr/>
        </p:nvSpPr>
        <p:spPr bwMode="auto">
          <a:xfrm>
            <a:off x="623351" y="4325763"/>
            <a:ext cx="14520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tx2">
                    <a:lumMod val="75000"/>
                  </a:schemeClr>
                </a:solidFill>
                <a:latin typeface="+mn-ea"/>
              </a:defRPr>
            </a:lvl1pPr>
            <a:lvl2pPr marL="742950" indent="-285750" eaLnBrk="0" hangingPunct="0">
              <a:defRPr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dirty="0"/>
              <a:t>少量第三方</a:t>
            </a:r>
            <a:r>
              <a:rPr lang="en-US" altLang="zh-CN" dirty="0"/>
              <a:t>IPC</a:t>
            </a:r>
            <a:r>
              <a:rPr lang="zh-CN" altLang="en-US" dirty="0"/>
              <a:t>、</a:t>
            </a:r>
            <a:endParaRPr lang="en-US" altLang="zh-CN" dirty="0"/>
          </a:p>
          <a:p>
            <a:r>
              <a:rPr lang="en-US" altLang="zh-CN" dirty="0"/>
              <a:t>DVS</a:t>
            </a:r>
            <a:r>
              <a:rPr lang="zh-CN" altLang="en-US" dirty="0"/>
              <a:t>、</a:t>
            </a:r>
            <a:r>
              <a:rPr lang="en-US" altLang="zh-CN" dirty="0"/>
              <a:t>DVR</a:t>
            </a:r>
            <a:r>
              <a:rPr lang="zh-CN" altLang="en-US" dirty="0"/>
              <a:t>、</a:t>
            </a:r>
            <a:r>
              <a:rPr lang="en-US" altLang="zh-CN" dirty="0"/>
              <a:t>NVR</a:t>
            </a:r>
            <a:endParaRPr lang="zh-CN" altLang="en-US" dirty="0"/>
          </a:p>
        </p:txBody>
      </p:sp>
      <p:pic>
        <p:nvPicPr>
          <p:cNvPr id="8" name="Picture 3" descr="C:\Users\Administrator\Desktop\图片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69" y="3898725"/>
            <a:ext cx="11255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54"/>
          <p:cNvSpPr txBox="1">
            <a:spLocks noChangeArrowheads="1"/>
          </p:cNvSpPr>
          <p:nvPr/>
        </p:nvSpPr>
        <p:spPr bwMode="auto">
          <a:xfrm>
            <a:off x="2473421" y="4505069"/>
            <a:ext cx="1107996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tx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zh-CN" altLang="en-US" dirty="0"/>
              <a:t>少量模拟前端</a:t>
            </a:r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40056" y="3875608"/>
            <a:ext cx="487363" cy="433387"/>
          </a:xfrm>
          <a:prstGeom prst="rect">
            <a:avLst/>
          </a:prstGeom>
          <a:noFill/>
          <a:ln>
            <a:noFill/>
          </a:ln>
          <a:effectLst>
            <a:outerShdw blurRad="76200" sy="23000" kx="-1199993" algn="bl" rotWithShape="0">
              <a:srgbClr val="000000">
                <a:alpha val="2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186169" y="3750195"/>
            <a:ext cx="407987" cy="612775"/>
          </a:xfrm>
          <a:prstGeom prst="rect">
            <a:avLst/>
          </a:prstGeom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681" y="3703463"/>
            <a:ext cx="5365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40"/>
          <a:stretch>
            <a:fillRect/>
          </a:stretch>
        </p:blipFill>
        <p:spPr bwMode="auto">
          <a:xfrm>
            <a:off x="4033894" y="3839095"/>
            <a:ext cx="113347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54"/>
          <p:cNvSpPr txBox="1">
            <a:spLocks noChangeArrowheads="1"/>
          </p:cNvSpPr>
          <p:nvPr/>
        </p:nvSpPr>
        <p:spPr bwMode="auto">
          <a:xfrm>
            <a:off x="4277465" y="4524598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tx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zh-CN" altLang="en-US" dirty="0"/>
              <a:t>电视墙</a:t>
            </a:r>
          </a:p>
        </p:txBody>
      </p:sp>
      <p:pic>
        <p:nvPicPr>
          <p:cNvPr id="15" name="图片 52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845703" y="3839095"/>
            <a:ext cx="827088" cy="46513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54"/>
          <p:cNvSpPr txBox="1">
            <a:spLocks noChangeArrowheads="1"/>
          </p:cNvSpPr>
          <p:nvPr/>
        </p:nvSpPr>
        <p:spPr bwMode="auto">
          <a:xfrm>
            <a:off x="6013025" y="4505068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tx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zh-CN" altLang="en-US" dirty="0"/>
              <a:t>键盘</a:t>
            </a:r>
          </a:p>
        </p:txBody>
      </p:sp>
      <p:pic>
        <p:nvPicPr>
          <p:cNvPr id="17" name="Picture 1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200" y="3670266"/>
            <a:ext cx="546100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9" descr="烟感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300" y="3859179"/>
            <a:ext cx="569913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54"/>
          <p:cNvSpPr txBox="1">
            <a:spLocks noChangeArrowheads="1"/>
          </p:cNvSpPr>
          <p:nvPr/>
        </p:nvSpPr>
        <p:spPr bwMode="auto">
          <a:xfrm>
            <a:off x="7167000" y="4461751"/>
            <a:ext cx="1261884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tx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zh-CN" altLang="en-US" dirty="0"/>
              <a:t>报警、门禁管理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618259" y="3662419"/>
            <a:ext cx="7810625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89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加号 20"/>
          <p:cNvSpPr/>
          <p:nvPr/>
        </p:nvSpPr>
        <p:spPr>
          <a:xfrm>
            <a:off x="4089454" y="3248082"/>
            <a:ext cx="430213" cy="414337"/>
          </a:xfrm>
          <a:prstGeom prst="mathPlus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2" name="右大括号 21"/>
          <p:cNvSpPr/>
          <p:nvPr/>
        </p:nvSpPr>
        <p:spPr>
          <a:xfrm rot="5400000">
            <a:off x="3948963" y="-404582"/>
            <a:ext cx="534987" cy="5438775"/>
          </a:xfrm>
          <a:prstGeom prst="rightBrace">
            <a:avLst>
              <a:gd name="adj1" fmla="val 46413"/>
              <a:gd name="adj2" fmla="val 49019"/>
            </a:avLst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2255894" y="1949131"/>
            <a:ext cx="1081087" cy="131763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矩形 23"/>
          <p:cNvSpPr/>
          <p:nvPr/>
        </p:nvSpPr>
        <p:spPr bwMode="auto">
          <a:xfrm>
            <a:off x="3684406" y="3045370"/>
            <a:ext cx="1415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科达监控管理平台</a:t>
            </a:r>
            <a:endParaRPr lang="en-US" altLang="zh-CN" sz="12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5" name="文本框 142"/>
          <p:cNvSpPr txBox="1">
            <a:spLocks noChangeArrowheads="1"/>
          </p:cNvSpPr>
          <p:nvPr/>
        </p:nvSpPr>
        <p:spPr bwMode="auto">
          <a:xfrm>
            <a:off x="2473271" y="1639582"/>
            <a:ext cx="6463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tx2">
                    <a:lumMod val="75000"/>
                  </a:schemeClr>
                </a:solidFill>
                <a:latin typeface="+mn-ea"/>
              </a:defRPr>
            </a:lvl1pPr>
            <a:lvl2pPr marL="742950" indent="-285750" eaLnBrk="0" hangingPunct="0">
              <a:defRPr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dirty="0"/>
              <a:t>编码卡</a:t>
            </a: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6292906" y="1942781"/>
            <a:ext cx="1079500" cy="144463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本框 142"/>
          <p:cNvSpPr txBox="1">
            <a:spLocks noChangeArrowheads="1"/>
          </p:cNvSpPr>
          <p:nvPr/>
        </p:nvSpPr>
        <p:spPr bwMode="auto">
          <a:xfrm>
            <a:off x="3660350" y="1647825"/>
            <a:ext cx="1154483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tx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en-US" altLang="zh-CN" dirty="0"/>
              <a:t>CMS-L1E</a:t>
            </a:r>
            <a:r>
              <a:rPr lang="zh-CN" altLang="en-US" dirty="0"/>
              <a:t>平台</a:t>
            </a: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5049894" y="1942781"/>
            <a:ext cx="1079500" cy="144463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文本框 142"/>
          <p:cNvSpPr txBox="1">
            <a:spLocks noChangeArrowheads="1"/>
          </p:cNvSpPr>
          <p:nvPr/>
        </p:nvSpPr>
        <p:spPr bwMode="auto">
          <a:xfrm>
            <a:off x="5255309" y="1637040"/>
            <a:ext cx="685059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tx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en-US" altLang="zh-CN"/>
              <a:t>TVM</a:t>
            </a:r>
            <a:r>
              <a:rPr lang="zh-CN" altLang="en-US"/>
              <a:t>板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3695756" y="1942781"/>
            <a:ext cx="1081088" cy="144463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文本框 142"/>
          <p:cNvSpPr txBox="1">
            <a:spLocks noChangeArrowheads="1"/>
          </p:cNvSpPr>
          <p:nvPr/>
        </p:nvSpPr>
        <p:spPr bwMode="auto">
          <a:xfrm>
            <a:off x="1219940" y="1639583"/>
            <a:ext cx="6463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tx2">
                    <a:lumMod val="75000"/>
                  </a:schemeClr>
                </a:solidFill>
                <a:latin typeface="+mn-ea"/>
              </a:defRPr>
            </a:lvl1pPr>
            <a:lvl2pPr marL="742950" indent="-285750" eaLnBrk="0" hangingPunct="0">
              <a:defRPr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dirty="0"/>
              <a:t>解码卡</a:t>
            </a: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979544" y="1942781"/>
            <a:ext cx="1079500" cy="144463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文本框 142"/>
          <p:cNvSpPr txBox="1">
            <a:spLocks noChangeArrowheads="1"/>
          </p:cNvSpPr>
          <p:nvPr/>
        </p:nvSpPr>
        <p:spPr bwMode="auto">
          <a:xfrm>
            <a:off x="6393288" y="1647825"/>
            <a:ext cx="875561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tx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en-US" altLang="zh-CN" dirty="0"/>
              <a:t>G100</a:t>
            </a:r>
            <a:r>
              <a:rPr lang="zh-CN" altLang="en-US" dirty="0"/>
              <a:t>板卡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610813" y="2402278"/>
            <a:ext cx="2462419" cy="1170131"/>
            <a:chOff x="610813" y="2456584"/>
            <a:chExt cx="2462419" cy="1170131"/>
          </a:xfrm>
        </p:grpSpPr>
        <p:sp>
          <p:nvSpPr>
            <p:cNvPr id="4" name="文本框 3"/>
            <p:cNvSpPr txBox="1">
              <a:spLocks noChangeArrowheads="1"/>
            </p:cNvSpPr>
            <p:nvPr/>
          </p:nvSpPr>
          <p:spPr bwMode="auto">
            <a:xfrm>
              <a:off x="610813" y="2554048"/>
              <a:ext cx="2386012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FF6600"/>
                  </a:solidFill>
                  <a:latin typeface="微软雅黑" pitchFamily="34" charset="-122"/>
                  <a:ea typeface="微软雅黑" pitchFamily="34" charset="-122"/>
                </a:rPr>
                <a:t>小机箱、大能耐</a:t>
              </a:r>
              <a:endParaRPr lang="en-US" altLang="zh-CN" sz="1200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FF6600"/>
                  </a:solidFill>
                  <a:latin typeface="微软雅黑" pitchFamily="34" charset="-122"/>
                  <a:ea typeface="微软雅黑" pitchFamily="34" charset="-122"/>
                </a:rPr>
                <a:t>组网简单、成本低廉</a:t>
              </a:r>
              <a:endParaRPr lang="en-US" altLang="zh-CN" sz="1200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rgbClr val="FF6600"/>
                  </a:solidFill>
                  <a:latin typeface="微软雅黑" pitchFamily="34" charset="-122"/>
                  <a:ea typeface="微软雅黑" pitchFamily="34" charset="-122"/>
                </a:rPr>
                <a:t>复杂场景、一机搞定</a:t>
              </a:r>
              <a:endParaRPr lang="en-US" altLang="zh-CN" sz="1200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云形标注 34"/>
            <p:cNvSpPr/>
            <p:nvPr/>
          </p:nvSpPr>
          <p:spPr>
            <a:xfrm>
              <a:off x="631343" y="2456584"/>
              <a:ext cx="2441889" cy="1170131"/>
            </a:xfrm>
            <a:prstGeom prst="cloudCallout">
              <a:avLst>
                <a:gd name="adj1" fmla="val 58738"/>
                <a:gd name="adj2" fmla="val -11258"/>
              </a:avLst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362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科达</a:t>
            </a:r>
            <a:r>
              <a:rPr lang="zh-CN" altLang="en-US" dirty="0"/>
              <a:t>视频</a:t>
            </a:r>
            <a:r>
              <a:rPr lang="zh-CN" altLang="en-US" dirty="0" smtClean="0"/>
              <a:t>监控平台分类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1880" y="959834"/>
            <a:ext cx="1732466" cy="576064"/>
          </a:xfrm>
          <a:prstGeom prst="rect">
            <a:avLst/>
          </a:prstGeom>
        </p:spPr>
      </p:pic>
      <p:sp>
        <p:nvSpPr>
          <p:cNvPr id="4" name="内容占位符 2"/>
          <p:cNvSpPr txBox="1">
            <a:spLocks/>
          </p:cNvSpPr>
          <p:nvPr/>
        </p:nvSpPr>
        <p:spPr bwMode="auto">
          <a:xfrm>
            <a:off x="2915816" y="1744641"/>
            <a:ext cx="3096344" cy="86409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zh-CN" altLang="en-US" sz="1100" b="1" dirty="0">
                <a:solidFill>
                  <a:srgbClr val="FFC000"/>
                </a:solidFill>
                <a:latin typeface="+mn-ea"/>
              </a:rPr>
              <a:t>插</a:t>
            </a:r>
            <a:r>
              <a:rPr lang="zh-CN" altLang="en-US" sz="1100" b="1" dirty="0" smtClean="0">
                <a:solidFill>
                  <a:srgbClr val="FFC000"/>
                </a:solidFill>
                <a:latin typeface="+mn-ea"/>
                <a:ea typeface="+mn-ea"/>
              </a:rPr>
              <a:t>卡式集中管理平台</a:t>
            </a:r>
            <a:r>
              <a:rPr lang="zh-CN" altLang="en-US" sz="1100" dirty="0" smtClean="0">
                <a:solidFill>
                  <a:schemeClr val="bg1"/>
                </a:solidFill>
                <a:latin typeface="+mn-ea"/>
                <a:ea typeface="+mn-ea"/>
              </a:rPr>
              <a:t>，</a:t>
            </a:r>
            <a:r>
              <a:rPr lang="zh-CN" altLang="en-US" sz="1100" dirty="0" smtClean="0">
                <a:latin typeface="+mn-ea"/>
                <a:ea typeface="+mn-ea"/>
              </a:rPr>
              <a:t>可将平台、网关、解码器、应用系统等部署在一台</a:t>
            </a:r>
            <a:r>
              <a:rPr lang="en-US" altLang="zh-CN" sz="1100" dirty="0" smtClean="0">
                <a:latin typeface="+mn-ea"/>
                <a:ea typeface="+mn-ea"/>
              </a:rPr>
              <a:t>2U</a:t>
            </a:r>
            <a:r>
              <a:rPr lang="zh-CN" altLang="en-US" sz="1100" dirty="0" smtClean="0">
                <a:latin typeface="+mn-ea"/>
                <a:ea typeface="+mn-ea"/>
              </a:rPr>
              <a:t>机框内，满足小型化应用需求。</a:t>
            </a:r>
            <a:endParaRPr lang="zh-CN" altLang="zh-CN" sz="1100" dirty="0"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7704" y="2931790"/>
            <a:ext cx="792088" cy="19778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5914" y="3454087"/>
            <a:ext cx="792088" cy="19778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3768" y="3454086"/>
            <a:ext cx="792088" cy="197783"/>
          </a:xfrm>
          <a:prstGeom prst="rect">
            <a:avLst/>
          </a:prstGeom>
        </p:spPr>
      </p:pic>
      <p:sp>
        <p:nvSpPr>
          <p:cNvPr id="8" name="内容占位符 2"/>
          <p:cNvSpPr txBox="1">
            <a:spLocks/>
          </p:cNvSpPr>
          <p:nvPr/>
        </p:nvSpPr>
        <p:spPr bwMode="auto">
          <a:xfrm>
            <a:off x="971600" y="3835491"/>
            <a:ext cx="2952328" cy="71287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zh-CN" altLang="en-US" sz="1100" b="1" dirty="0" smtClean="0">
                <a:solidFill>
                  <a:srgbClr val="FFC000"/>
                </a:solidFill>
                <a:latin typeface="+mn-ea"/>
                <a:ea typeface="+mn-ea"/>
              </a:rPr>
              <a:t>分布式大中型平台</a:t>
            </a:r>
            <a:r>
              <a:rPr lang="zh-CN" altLang="en-US" sz="1100" dirty="0">
                <a:latin typeface="+mn-ea"/>
              </a:rPr>
              <a:t> </a:t>
            </a:r>
            <a:r>
              <a:rPr lang="zh-CN" altLang="en-US" sz="1100" dirty="0" smtClean="0">
                <a:latin typeface="+mn-ea"/>
              </a:rPr>
              <a:t>   </a:t>
            </a:r>
            <a:r>
              <a:rPr lang="zh-CN" altLang="en-US" sz="1100" dirty="0" smtClean="0">
                <a:latin typeface="+mn-ea"/>
                <a:ea typeface="+mn-ea"/>
              </a:rPr>
              <a:t>满足各类级联需求，嵌入式机架产品，简单易用，稳定可靠。</a:t>
            </a:r>
            <a:endParaRPr lang="zh-CN" altLang="zh-CN" sz="1100" dirty="0">
              <a:latin typeface="+mn-ea"/>
              <a:ea typeface="+mn-ea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5429990" y="3818411"/>
            <a:ext cx="2534553" cy="64807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zh-CN" altLang="en-US" sz="1100" b="1" dirty="0" smtClean="0">
                <a:solidFill>
                  <a:srgbClr val="FFC000"/>
                </a:solidFill>
                <a:latin typeface="+mn-ea"/>
                <a:ea typeface="+mn-ea"/>
              </a:rPr>
              <a:t>集中式超大型平台</a:t>
            </a:r>
            <a:r>
              <a:rPr lang="zh-CN" altLang="en-US" sz="1100" dirty="0">
                <a:latin typeface="+mn-ea"/>
              </a:rPr>
              <a:t> </a:t>
            </a:r>
            <a:r>
              <a:rPr lang="zh-CN" altLang="en-US" sz="1100" dirty="0" smtClean="0">
                <a:latin typeface="+mn-ea"/>
              </a:rPr>
              <a:t>   </a:t>
            </a:r>
            <a:r>
              <a:rPr lang="zh-CN" altLang="en-US" sz="1100" dirty="0" smtClean="0">
                <a:latin typeface="+mn-ea"/>
                <a:ea typeface="+mn-ea"/>
              </a:rPr>
              <a:t>部署在刀片服务器中，满足超大容量的监控点管理需，并可无缝扩展。</a:t>
            </a:r>
            <a:endParaRPr lang="zh-CN" altLang="zh-CN" sz="1100" dirty="0">
              <a:latin typeface="+mn-ea"/>
              <a:ea typeface="+mn-ea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68144" y="2784959"/>
            <a:ext cx="1476575" cy="97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7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 cstate="screen">
            <a:lum contrast="13000"/>
          </a:blip>
          <a:stretch>
            <a:fillRect/>
          </a:stretch>
        </p:blipFill>
        <p:spPr>
          <a:xfrm>
            <a:off x="1475656" y="3212135"/>
            <a:ext cx="2308961" cy="57419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6" name="标题 2"/>
          <p:cNvSpPr txBox="1">
            <a:spLocks noChangeArrowheads="1"/>
          </p:cNvSpPr>
          <p:nvPr/>
        </p:nvSpPr>
        <p:spPr bwMode="auto">
          <a:xfrm>
            <a:off x="462915" y="10002"/>
            <a:ext cx="4937760" cy="468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086" tIns="43543" rIns="87086" bIns="43543"/>
          <a:lstStyle/>
          <a:p>
            <a:endParaRPr lang="zh-CN" altLang="en-US" sz="1890" dirty="0">
              <a:solidFill>
                <a:srgbClr val="2A82B0"/>
              </a:solidFill>
              <a:latin typeface="微软雅黑" pitchFamily="34" charset="-122"/>
            </a:endParaRPr>
          </a:p>
        </p:txBody>
      </p:sp>
      <p:sp>
        <p:nvSpPr>
          <p:cNvPr id="10" name="标题 2"/>
          <p:cNvSpPr txBox="1">
            <a:spLocks noChangeArrowheads="1"/>
          </p:cNvSpPr>
          <p:nvPr/>
        </p:nvSpPr>
        <p:spPr bwMode="auto">
          <a:xfrm>
            <a:off x="462915" y="10002"/>
            <a:ext cx="4937760" cy="468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086" tIns="43543" rIns="87086" bIns="43543"/>
          <a:lstStyle/>
          <a:p>
            <a:endParaRPr lang="zh-CN" altLang="en-US" sz="1890" b="1" dirty="0">
              <a:solidFill>
                <a:srgbClr val="2A82B0"/>
              </a:solidFill>
              <a:latin typeface="微软雅黑" pitchFamily="34" charset="-122"/>
            </a:endParaRPr>
          </a:p>
        </p:txBody>
      </p:sp>
      <p:sp>
        <p:nvSpPr>
          <p:cNvPr id="13" name="标题 2"/>
          <p:cNvSpPr txBox="1">
            <a:spLocks noChangeArrowheads="1"/>
          </p:cNvSpPr>
          <p:nvPr/>
        </p:nvSpPr>
        <p:spPr bwMode="auto">
          <a:xfrm>
            <a:off x="462915" y="10002"/>
            <a:ext cx="4937760" cy="468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086" tIns="43543" rIns="87086" bIns="43543"/>
          <a:lstStyle/>
          <a:p>
            <a:endParaRPr lang="zh-CN" altLang="en-US" sz="1890" dirty="0">
              <a:solidFill>
                <a:srgbClr val="2A82B0"/>
              </a:solidFill>
              <a:latin typeface="微软雅黑" pitchFamily="34" charset="-122"/>
            </a:endParaRPr>
          </a:p>
        </p:txBody>
      </p:sp>
      <p:sp>
        <p:nvSpPr>
          <p:cNvPr id="37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400" b="1" dirty="0" smtClean="0">
                <a:latin typeface="+mj-ea"/>
              </a:rPr>
              <a:t>KDM2801A-G2</a:t>
            </a:r>
            <a:r>
              <a:rPr lang="zh-CN" altLang="en-US" sz="2400" b="1" dirty="0" smtClean="0">
                <a:latin typeface="+mj-ea"/>
              </a:rPr>
              <a:t>中小容量视频监控业务平台</a:t>
            </a:r>
            <a:endParaRPr lang="zh-CN" altLang="en-US" sz="2400" b="1" dirty="0">
              <a:latin typeface="+mj-ea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866264" y="3867529"/>
            <a:ext cx="1527744" cy="383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1260" b="1" dirty="0" smtClean="0">
                <a:solidFill>
                  <a:srgbClr val="FFC000"/>
                </a:solidFill>
                <a:latin typeface="微软雅黑" pitchFamily="34" charset="-122"/>
              </a:rPr>
              <a:t>KDM2801A-G2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860032" y="1851670"/>
            <a:ext cx="2952328" cy="183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60" dirty="0">
                <a:latin typeface="微软雅黑" pitchFamily="34" charset="-122"/>
              </a:rPr>
              <a:t>型号</a:t>
            </a:r>
            <a:r>
              <a:rPr lang="zh-CN" altLang="en-US" sz="1260" dirty="0" smtClean="0">
                <a:latin typeface="微软雅黑" pitchFamily="34" charset="-122"/>
              </a:rPr>
              <a:t>：</a:t>
            </a:r>
            <a:r>
              <a:rPr lang="en-US" altLang="zh-CN" sz="1260" dirty="0">
                <a:latin typeface="微软雅黑" pitchFamily="34" charset="-122"/>
              </a:rPr>
              <a:t>KDM2801A-G2</a:t>
            </a:r>
            <a:r>
              <a:rPr lang="zh-CN" altLang="en-US" sz="1260" dirty="0" smtClean="0">
                <a:latin typeface="微软雅黑" pitchFamily="34" charset="-122"/>
              </a:rPr>
              <a:t>主机</a:t>
            </a:r>
            <a:endParaRPr lang="en-US" altLang="zh-CN" sz="1260" dirty="0" smtClean="0">
              <a:latin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60" dirty="0" smtClean="0">
                <a:latin typeface="微软雅黑" pitchFamily="34" charset="-122"/>
              </a:rPr>
              <a:t>          KDM2801A-G2</a:t>
            </a:r>
            <a:r>
              <a:rPr lang="zh-CN" altLang="en-US" sz="1260" dirty="0">
                <a:latin typeface="微软雅黑" pitchFamily="34" charset="-122"/>
              </a:rPr>
              <a:t>从</a:t>
            </a:r>
            <a:r>
              <a:rPr lang="zh-CN" altLang="en-US" sz="1260" dirty="0" smtClean="0">
                <a:latin typeface="微软雅黑" pitchFamily="34" charset="-122"/>
              </a:rPr>
              <a:t>机</a:t>
            </a:r>
            <a:endParaRPr lang="en-US" altLang="zh-CN" sz="1260" dirty="0" smtClean="0">
              <a:latin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260" dirty="0">
              <a:latin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260" dirty="0">
                <a:latin typeface="微软雅黑" pitchFamily="34" charset="-122"/>
              </a:rPr>
              <a:t>单台可接入</a:t>
            </a:r>
            <a:r>
              <a:rPr lang="en-US" altLang="zh-CN" sz="1260" dirty="0">
                <a:latin typeface="微软雅黑" pitchFamily="34" charset="-122"/>
              </a:rPr>
              <a:t>300</a:t>
            </a:r>
            <a:r>
              <a:rPr lang="zh-CN" altLang="en-US" sz="1260" dirty="0">
                <a:latin typeface="微软雅黑" pitchFamily="34" charset="-122"/>
              </a:rPr>
              <a:t>个监控</a:t>
            </a:r>
            <a:r>
              <a:rPr lang="zh-CN" altLang="en-US" sz="1260" dirty="0" smtClean="0">
                <a:latin typeface="微软雅黑" pitchFamily="34" charset="-122"/>
              </a:rPr>
              <a:t>点</a:t>
            </a:r>
            <a:endParaRPr lang="en-US" altLang="zh-CN" sz="1260" dirty="0" smtClean="0">
              <a:latin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260" dirty="0" smtClean="0">
                <a:latin typeface="微软雅黑" pitchFamily="34" charset="-122"/>
              </a:rPr>
              <a:t>单</a:t>
            </a:r>
            <a:r>
              <a:rPr lang="zh-CN" altLang="en-US" sz="1260" dirty="0">
                <a:latin typeface="微软雅黑" pitchFamily="34" charset="-122"/>
              </a:rPr>
              <a:t>级最大可接入</a:t>
            </a:r>
            <a:r>
              <a:rPr lang="en-US" altLang="zh-CN" sz="1260" dirty="0">
                <a:latin typeface="微软雅黑" pitchFamily="34" charset="-122"/>
              </a:rPr>
              <a:t>1000</a:t>
            </a:r>
            <a:r>
              <a:rPr lang="zh-CN" altLang="en-US" sz="1260" dirty="0">
                <a:latin typeface="微软雅黑" pitchFamily="34" charset="-122"/>
              </a:rPr>
              <a:t>个监控</a:t>
            </a:r>
            <a:r>
              <a:rPr lang="zh-CN" altLang="en-US" sz="1260" dirty="0" smtClean="0">
                <a:latin typeface="微软雅黑" pitchFamily="34" charset="-122"/>
              </a:rPr>
              <a:t>点</a:t>
            </a:r>
            <a:endParaRPr lang="en-US" altLang="zh-CN" sz="1260" dirty="0" smtClean="0">
              <a:latin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1260" dirty="0" smtClean="0">
                <a:latin typeface="微软雅黑" pitchFamily="34" charset="-122"/>
              </a:rPr>
              <a:t>9</a:t>
            </a:r>
            <a:r>
              <a:rPr lang="zh-CN" altLang="en-US" sz="1260" dirty="0">
                <a:latin typeface="微软雅黑" pitchFamily="34" charset="-122"/>
              </a:rPr>
              <a:t>个从机的接入</a:t>
            </a:r>
            <a:r>
              <a:rPr lang="zh-CN" altLang="en-US" sz="1260" dirty="0" smtClean="0">
                <a:latin typeface="微软雅黑" pitchFamily="34" charset="-122"/>
              </a:rPr>
              <a:t>管理</a:t>
            </a:r>
            <a:endParaRPr lang="zh-CN" altLang="en-US" sz="1260" dirty="0">
              <a:latin typeface="微软雅黑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762013" y="1707654"/>
            <a:ext cx="1736247" cy="1595113"/>
            <a:chOff x="1930443" y="1702611"/>
            <a:chExt cx="1736247" cy="1595113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56" b="90965" l="19053" r="80139">
                          <a14:foregroundMark x1="79908" y1="54415" x2="79908" y2="54415"/>
                          <a14:foregroundMark x1="79792" y1="45585" x2="79792" y2="45585"/>
                          <a14:foregroundMark x1="79792" y1="45585" x2="79792" y2="45585"/>
                          <a14:foregroundMark x1="79561" y1="44764" x2="79561" y2="44764"/>
                          <a14:foregroundMark x1="79330" y1="42710" x2="79330" y2="42710"/>
                          <a14:foregroundMark x1="79330" y1="42300" x2="79330" y2="42300"/>
                          <a14:foregroundMark x1="79330" y1="41478" x2="79330" y2="41478"/>
                          <a14:foregroundMark x1="79446" y1="39836" x2="79446" y2="39836"/>
                          <a14:foregroundMark x1="79446" y1="39425" x2="79446" y2="39425"/>
                          <a14:foregroundMark x1="79561" y1="37166" x2="79561" y2="37166"/>
                          <a14:foregroundMark x1="79561" y1="37166" x2="79561" y2="37166"/>
                          <a14:foregroundMark x1="79561" y1="35729" x2="79561" y2="35729"/>
                          <a14:foregroundMark x1="79561" y1="35524" x2="79561" y2="34908"/>
                          <a14:foregroundMark x1="79561" y1="32444" x2="79561" y2="32444"/>
                          <a14:foregroundMark x1="79561" y1="32238" x2="79561" y2="32238"/>
                          <a14:foregroundMark x1="79561" y1="32238" x2="79561" y2="32238"/>
                          <a14:foregroundMark x1="79561" y1="32238" x2="79561" y2="32238"/>
                          <a14:foregroundMark x1="79561" y1="30390" x2="79561" y2="30390"/>
                          <a14:foregroundMark x1="79561" y1="30390" x2="79561" y2="30390"/>
                          <a14:foregroundMark x1="79446" y1="29774" x2="79446" y2="29774"/>
                          <a14:foregroundMark x1="79446" y1="29774" x2="79446" y2="29774"/>
                          <a14:foregroundMark x1="79446" y1="28542" x2="79446" y2="28542"/>
                          <a14:foregroundMark x1="79330" y1="26694" x2="79330" y2="26694"/>
                          <a14:foregroundMark x1="79330" y1="24846" x2="79330" y2="24846"/>
                          <a14:foregroundMark x1="79330" y1="24230" x2="79330" y2="24230"/>
                          <a14:foregroundMark x1="79908" y1="56468" x2="79908" y2="56468"/>
                          <a14:foregroundMark x1="79908" y1="56468" x2="79908" y2="56468"/>
                          <a14:foregroundMark x1="79792" y1="57084" x2="79792" y2="57084"/>
                          <a14:foregroundMark x1="79792" y1="57290" x2="79792" y2="57290"/>
                          <a14:foregroundMark x1="79792" y1="57906" x2="79792" y2="57906"/>
                          <a14:foregroundMark x1="79792" y1="57906" x2="79792" y2="57906"/>
                          <a14:foregroundMark x1="79792" y1="58111" x2="79792" y2="58111"/>
                          <a14:foregroundMark x1="79908" y1="58727" x2="79908" y2="58727"/>
                          <a14:foregroundMark x1="79908" y1="58727" x2="79908" y2="58727"/>
                          <a14:foregroundMark x1="79908" y1="59548" x2="79908" y2="59548"/>
                          <a14:foregroundMark x1="79908" y1="59754" x2="79908" y2="59754"/>
                          <a14:foregroundMark x1="80023" y1="60164" x2="80023" y2="60164"/>
                          <a14:foregroundMark x1="80139" y1="60575" x2="80139" y2="60575"/>
                          <a14:foregroundMark x1="80139" y1="60986" x2="80139" y2="60986"/>
                          <a14:foregroundMark x1="80139" y1="60986" x2="80139" y2="60986"/>
                          <a14:foregroundMark x1="79908" y1="62012" x2="79908" y2="62012"/>
                          <a14:foregroundMark x1="79908" y1="62218" x2="79908" y2="62218"/>
                          <a14:foregroundMark x1="79908" y1="62423" x2="79908" y2="62423"/>
                          <a14:foregroundMark x1="80023" y1="63244" x2="80023" y2="63244"/>
                          <a14:foregroundMark x1="80139" y1="64066" x2="80139" y2="64066"/>
                          <a14:foregroundMark x1="80139" y1="64271" x2="80139" y2="64682"/>
                          <a14:foregroundMark x1="79792" y1="65503" x2="79792" y2="65503"/>
                          <a14:foregroundMark x1="79792" y1="65503" x2="79792" y2="65503"/>
                          <a14:foregroundMark x1="79792" y1="65708" x2="79792" y2="65708"/>
                          <a14:foregroundMark x1="79792" y1="66119" x2="79792" y2="66530"/>
                          <a14:foregroundMark x1="79792" y1="66530" x2="79792" y2="66530"/>
                          <a14:foregroundMark x1="79908" y1="67146" x2="79908" y2="67146"/>
                          <a14:foregroundMark x1="79908" y1="67762" x2="79908" y2="67762"/>
                          <a14:foregroundMark x1="79908" y1="67762" x2="79908" y2="68172"/>
                          <a14:foregroundMark x1="79908" y1="68378" x2="79908" y2="68378"/>
                          <a14:foregroundMark x1="79908" y1="68378" x2="79908" y2="68378"/>
                          <a14:foregroundMark x1="80023" y1="68789" x2="80023" y2="68994"/>
                          <a14:foregroundMark x1="80023" y1="69199" x2="80023" y2="69199"/>
                          <a14:foregroundMark x1="79908" y1="17659" x2="79908" y2="17659"/>
                          <a14:foregroundMark x1="79908" y1="17659" x2="79908" y2="17659"/>
                          <a14:foregroundMark x1="79908" y1="19302" x2="79908" y2="19302"/>
                          <a14:foregroundMark x1="79908" y1="19507" x2="79908" y2="19507"/>
                          <a14:foregroundMark x1="80023" y1="20739" x2="80023" y2="20739"/>
                          <a14:foregroundMark x1="80023" y1="20739" x2="80023" y2="20739"/>
                          <a14:foregroundMark x1="79908" y1="19918" x2="79908" y2="19918"/>
                          <a14:foregroundMark x1="79908" y1="19918" x2="79908" y2="19918"/>
                          <a14:foregroundMark x1="79792" y1="20739" x2="79792" y2="20739"/>
                          <a14:foregroundMark x1="79792" y1="21150" x2="79792" y2="21150"/>
                          <a14:foregroundMark x1="79792" y1="21150" x2="79792" y2="21150"/>
                          <a14:foregroundMark x1="80139" y1="22382" x2="80139" y2="22382"/>
                          <a14:foregroundMark x1="79677" y1="16222" x2="79677" y2="16222"/>
                          <a14:foregroundMark x1="79677" y1="16222" x2="79677" y2="16222"/>
                          <a14:foregroundMark x1="79677" y1="14784" x2="79677" y2="14784"/>
                          <a14:foregroundMark x1="79677" y1="14374" x2="79677" y2="14374"/>
                          <a14:foregroundMark x1="79677" y1="13963" x2="79677" y2="13963"/>
                          <a14:foregroundMark x1="79677" y1="13758" x2="79677" y2="13758"/>
                          <a14:foregroundMark x1="79677" y1="13758" x2="79677" y2="13758"/>
                          <a14:foregroundMark x1="79677" y1="13758" x2="79677" y2="13758"/>
                          <a14:foregroundMark x1="79792" y1="13142" x2="79792" y2="13142"/>
                          <a14:foregroundMark x1="79908" y1="12731" x2="79908" y2="12731"/>
                          <a14:foregroundMark x1="79908" y1="12320" x2="79908" y2="12320"/>
                          <a14:foregroundMark x1="79908" y1="11910" x2="79908" y2="11910"/>
                          <a14:foregroundMark x1="79792" y1="10883" x2="79792" y2="10883"/>
                          <a14:foregroundMark x1="79099" y1="10678" x2="79099" y2="10678"/>
                          <a14:foregroundMark x1="78984" y1="10472" x2="78984" y2="10472"/>
                          <a14:foregroundMark x1="77136" y1="10472" x2="77136" y2="10472"/>
                          <a14:foregroundMark x1="77136" y1="10472" x2="77136" y2="10472"/>
                          <a14:foregroundMark x1="75404" y1="10267" x2="75404" y2="10267"/>
                          <a14:foregroundMark x1="74018" y1="10267" x2="74018" y2="10267"/>
                          <a14:foregroundMark x1="71594" y1="10267" x2="71594" y2="10267"/>
                          <a14:foregroundMark x1="73210" y1="10678" x2="73210" y2="10678"/>
                          <a14:foregroundMark x1="73210" y1="10678" x2="73210" y2="10678"/>
                          <a14:foregroundMark x1="73788" y1="10883" x2="73788" y2="10883"/>
                          <a14:foregroundMark x1="76559" y1="10883" x2="76559" y2="10883"/>
                          <a14:foregroundMark x1="77598" y1="10883" x2="77598" y2="10883"/>
                          <a14:foregroundMark x1="70785" y1="10883" x2="70785" y2="10883"/>
                          <a14:foregroundMark x1="69977" y1="11088" x2="69977" y2="11088"/>
                          <a14:foregroundMark x1="68591" y1="10883" x2="68591" y2="10883"/>
                          <a14:foregroundMark x1="67552" y1="10267" x2="67552" y2="10267"/>
                          <a14:foregroundMark x1="66628" y1="10267" x2="66628" y2="10267"/>
                          <a14:foregroundMark x1="66166" y1="10267" x2="66166" y2="10267"/>
                          <a14:foregroundMark x1="65820" y1="10267" x2="65820" y2="10267"/>
                          <a14:foregroundMark x1="64665" y1="10267" x2="64665" y2="10267"/>
                          <a14:foregroundMark x1="64665" y1="10267" x2="64665" y2="10267"/>
                          <a14:foregroundMark x1="64434" y1="10472" x2="64434" y2="10472"/>
                          <a14:foregroundMark x1="63857" y1="10678" x2="63741" y2="10678"/>
                          <a14:foregroundMark x1="62356" y1="10678" x2="62356" y2="10678"/>
                          <a14:foregroundMark x1="62356" y1="10678" x2="62356" y2="10678"/>
                          <a14:foregroundMark x1="61085" y1="10472" x2="61085" y2="10472"/>
                          <a14:foregroundMark x1="60508" y1="10472" x2="60277" y2="10472"/>
                          <a14:foregroundMark x1="59700" y1="10267" x2="59238" y2="10267"/>
                          <a14:foregroundMark x1="58545" y1="10267" x2="58545" y2="10267"/>
                          <a14:foregroundMark x1="57737" y1="10062" x2="57275" y2="10062"/>
                          <a14:foregroundMark x1="56005" y1="9856" x2="55543" y2="9856"/>
                          <a14:foregroundMark x1="52771" y1="9856" x2="52771" y2="9856"/>
                          <a14:foregroundMark x1="51732" y1="9856" x2="51732" y2="9856"/>
                          <a14:foregroundMark x1="51270" y1="10062" x2="50577" y2="10267"/>
                          <a14:foregroundMark x1="50231" y1="10267" x2="50000" y2="10267"/>
                          <a14:foregroundMark x1="48499" y1="10472" x2="48037" y2="10472"/>
                          <a14:foregroundMark x1="46305" y1="10472" x2="46305" y2="10472"/>
                          <a14:foregroundMark x1="45612" y1="10472" x2="45612" y2="10472"/>
                          <a14:foregroundMark x1="43995" y1="10472" x2="43533" y2="10472"/>
                          <a14:foregroundMark x1="43072" y1="10472" x2="43072" y2="10472"/>
                          <a14:foregroundMark x1="43072" y1="10472" x2="43072" y2="10472"/>
                          <a14:foregroundMark x1="54965" y1="10267" x2="54965" y2="10267"/>
                          <a14:foregroundMark x1="54273" y1="10678" x2="54273" y2="10678"/>
                          <a14:foregroundMark x1="63164" y1="10472" x2="63164" y2="10472"/>
                          <a14:foregroundMark x1="68245" y1="10267" x2="68245" y2="10267"/>
                          <a14:foregroundMark x1="69400" y1="10472" x2="69400" y2="10472"/>
                          <a14:foregroundMark x1="33256" y1="10472" x2="33256" y2="10472"/>
                          <a14:foregroundMark x1="36374" y1="10678" x2="36374" y2="10678"/>
                          <a14:foregroundMark x1="39607" y1="10883" x2="39607" y2="10883"/>
                          <a14:foregroundMark x1="40531" y1="10678" x2="40531" y2="10678"/>
                          <a14:foregroundMark x1="41224" y1="10678" x2="41224" y2="10678"/>
                          <a14:foregroundMark x1="41686" y1="10678" x2="41686" y2="10678"/>
                          <a14:foregroundMark x1="42148" y1="10678" x2="42148" y2="10678"/>
                          <a14:foregroundMark x1="38222" y1="10883" x2="38222" y2="10883"/>
                          <a14:foregroundMark x1="40531" y1="9856" x2="40531" y2="9856"/>
                          <a14:foregroundMark x1="41339" y1="10062" x2="41339" y2="10062"/>
                          <a14:foregroundMark x1="41801" y1="10267" x2="41801" y2="10267"/>
                          <a14:foregroundMark x1="36952" y1="10472" x2="36952" y2="10472"/>
                          <a14:foregroundMark x1="38915" y1="10678" x2="38915" y2="10678"/>
                          <a14:foregroundMark x1="38337" y1="10472" x2="38337" y2="10472"/>
                          <a14:foregroundMark x1="39030" y1="10267" x2="39030" y2="10267"/>
                          <a14:foregroundMark x1="39030" y1="10267" x2="39030" y2="10267"/>
                          <a14:foregroundMark x1="38568" y1="10267" x2="38568" y2="10267"/>
                          <a14:foregroundMark x1="38222" y1="10267" x2="38222" y2="10267"/>
                          <a14:foregroundMark x1="37644" y1="10267" x2="37644" y2="10267"/>
                          <a14:foregroundMark x1="36952" y1="10267" x2="36605" y2="10267"/>
                          <a14:foregroundMark x1="36143" y1="10267" x2="36143" y2="10267"/>
                          <a14:foregroundMark x1="36028" y1="10267" x2="36028" y2="10267"/>
                          <a14:foregroundMark x1="35450" y1="10472" x2="35450" y2="10472"/>
                          <a14:foregroundMark x1="35335" y1="10472" x2="35335" y2="10472"/>
                          <a14:foregroundMark x1="35335" y1="10472" x2="35335" y2="10472"/>
                          <a14:foregroundMark x1="34296" y1="10472" x2="34296" y2="10472"/>
                          <a14:foregroundMark x1="34180" y1="10472" x2="34180" y2="10472"/>
                          <a14:foregroundMark x1="33834" y1="10472" x2="33834" y2="10472"/>
                          <a14:foregroundMark x1="32333" y1="10472" x2="32333" y2="10472"/>
                          <a14:foregroundMark x1="31524" y1="10678" x2="31524" y2="10678"/>
                          <a14:foregroundMark x1="30831" y1="10678" x2="30831" y2="10678"/>
                          <a14:foregroundMark x1="29677" y1="10678" x2="29677" y2="10678"/>
                          <a14:foregroundMark x1="29561" y1="10678" x2="29561" y2="10678"/>
                          <a14:foregroundMark x1="29561" y1="10678" x2="29561" y2="10678"/>
                          <a14:foregroundMark x1="29561" y1="10678" x2="29561" y2="10678"/>
                          <a14:foregroundMark x1="28868" y1="10267" x2="28868" y2="10267"/>
                          <a14:foregroundMark x1="28753" y1="10267" x2="28753" y2="10267"/>
                          <a14:foregroundMark x1="28637" y1="10267" x2="28637" y2="10267"/>
                          <a14:foregroundMark x1="27714" y1="10267" x2="27714" y2="10267"/>
                          <a14:foregroundMark x1="27136" y1="10267" x2="27136" y2="10267"/>
                          <a14:foregroundMark x1="26905" y1="10267" x2="26905" y2="10267"/>
                          <a14:foregroundMark x1="25982" y1="10062" x2="25982" y2="10062"/>
                          <a14:foregroundMark x1="24480" y1="10062" x2="24480" y2="10062"/>
                          <a14:foregroundMark x1="23788" y1="10267" x2="23788" y2="10267"/>
                          <a14:foregroundMark x1="22864" y1="10678" x2="22864" y2="10678"/>
                          <a14:foregroundMark x1="22286" y1="10678" x2="22055" y2="10678"/>
                          <a14:foregroundMark x1="21363" y1="10678" x2="20785" y2="10883"/>
                          <a14:foregroundMark x1="20554" y1="10883" x2="20554" y2="10883"/>
                          <a14:foregroundMark x1="20554" y1="10883" x2="20554" y2="10883"/>
                          <a14:foregroundMark x1="20208" y1="11910" x2="20208" y2="11910"/>
                          <a14:foregroundMark x1="19977" y1="12320" x2="19977" y2="12320"/>
                          <a14:foregroundMark x1="20092" y1="13142" x2="20092" y2="13142"/>
                          <a14:foregroundMark x1="20092" y1="13552" x2="20092" y2="13758"/>
                          <a14:foregroundMark x1="20092" y1="14168" x2="20092" y2="14168"/>
                          <a14:foregroundMark x1="20092" y1="14784" x2="20092" y2="14784"/>
                          <a14:foregroundMark x1="20092" y1="14784" x2="20092" y2="14784"/>
                          <a14:foregroundMark x1="20092" y1="14374" x2="20092" y2="14374"/>
                          <a14:foregroundMark x1="19977" y1="13963" x2="19977" y2="13963"/>
                          <a14:foregroundMark x1="19977" y1="13552" x2="19977" y2="13552"/>
                          <a14:foregroundMark x1="19861" y1="12936" x2="19861" y2="12936"/>
                          <a14:foregroundMark x1="19861" y1="11910" x2="19861" y2="11910"/>
                          <a14:foregroundMark x1="19977" y1="11088" x2="19977" y2="11088"/>
                          <a14:foregroundMark x1="19977" y1="10678" x2="19977" y2="10678"/>
                          <a14:foregroundMark x1="20092" y1="10678" x2="20092" y2="10678"/>
                          <a14:foregroundMark x1="20554" y1="10678" x2="21016" y2="10678"/>
                          <a14:foregroundMark x1="22286" y1="10678" x2="22286" y2="10678"/>
                          <a14:foregroundMark x1="22517" y1="10678" x2="22633" y2="10678"/>
                          <a14:foregroundMark x1="23903" y1="10472" x2="24134" y2="10472"/>
                          <a14:foregroundMark x1="26097" y1="10062" x2="26097" y2="10062"/>
                          <a14:foregroundMark x1="26328" y1="9856" x2="26328" y2="9856"/>
                          <a14:foregroundMark x1="26790" y1="9856" x2="26905" y2="9856"/>
                          <a14:foregroundMark x1="28753" y1="10062" x2="28753" y2="10062"/>
                          <a14:foregroundMark x1="28753" y1="10062" x2="28753" y2="10062"/>
                          <a14:foregroundMark x1="28984" y1="10267" x2="28984" y2="10267"/>
                          <a14:foregroundMark x1="29792" y1="10062" x2="29792" y2="10062"/>
                          <a14:foregroundMark x1="30370" y1="10062" x2="30370" y2="10062"/>
                          <a14:foregroundMark x1="26443" y1="10678" x2="26443" y2="10678"/>
                          <a14:foregroundMark x1="26443" y1="10678" x2="26443" y2="10678"/>
                          <a14:foregroundMark x1="26443" y1="10678" x2="26443" y2="10678"/>
                          <a14:foregroundMark x1="26328" y1="10678" x2="26328" y2="10678"/>
                          <a14:foregroundMark x1="26212" y1="10678" x2="26212" y2="10678"/>
                          <a14:foregroundMark x1="26212" y1="10678" x2="25751" y2="10678"/>
                          <a14:foregroundMark x1="24827" y1="10678" x2="24827" y2="10678"/>
                          <a14:foregroundMark x1="24827" y1="10678" x2="24827" y2="10678"/>
                          <a14:foregroundMark x1="24827" y1="10678" x2="24827" y2="10678"/>
                          <a14:foregroundMark x1="24596" y1="10678" x2="24596" y2="10678"/>
                          <a14:foregroundMark x1="24596" y1="10678" x2="24134" y2="10678"/>
                          <a14:foregroundMark x1="23903" y1="10678" x2="23788" y2="10678"/>
                          <a14:foregroundMark x1="23557" y1="10678" x2="23326" y2="10678"/>
                          <a14:foregroundMark x1="22979" y1="10267" x2="22979" y2="10267"/>
                          <a14:foregroundMark x1="22055" y1="10267" x2="21824" y2="10267"/>
                          <a14:foregroundMark x1="21709" y1="10267" x2="21709" y2="10267"/>
                          <a14:foregroundMark x1="21594" y1="10267" x2="21132" y2="10678"/>
                          <a14:foregroundMark x1="21132" y1="10678" x2="21132" y2="10678"/>
                          <a14:foregroundMark x1="21132" y1="10678" x2="21132" y2="10678"/>
                          <a14:foregroundMark x1="20554" y1="10678" x2="20554" y2="10678"/>
                          <a14:foregroundMark x1="20554" y1="10678" x2="20554" y2="10678"/>
                          <a14:foregroundMark x1="20439" y1="10883" x2="20439" y2="10883"/>
                          <a14:foregroundMark x1="20439" y1="10883" x2="20439" y2="10883"/>
                          <a14:foregroundMark x1="20439" y1="10883" x2="20439" y2="10883"/>
                          <a14:foregroundMark x1="20439" y1="10883" x2="20439" y2="10883"/>
                          <a14:foregroundMark x1="20554" y1="10267" x2="20554" y2="10267"/>
                          <a14:foregroundMark x1="20439" y1="10062" x2="20439" y2="10062"/>
                          <a14:foregroundMark x1="20092" y1="10472" x2="20092" y2="10472"/>
                          <a14:foregroundMark x1="20092" y1="10472" x2="20092" y2="10472"/>
                          <a14:foregroundMark x1="20092" y1="10472" x2="20092" y2="10472"/>
                          <a14:foregroundMark x1="19977" y1="10472" x2="19977" y2="10472"/>
                          <a14:foregroundMark x1="19977" y1="10472" x2="19977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30023" y1="10267" x2="30023" y2="10267"/>
                          <a14:foregroundMark x1="30485" y1="10267" x2="30485" y2="10267"/>
                          <a14:foregroundMark x1="30485" y1="10267" x2="30485" y2="10267"/>
                          <a14:foregroundMark x1="30600" y1="10267" x2="30600" y2="10267"/>
                          <a14:foregroundMark x1="30600" y1="10267" x2="30600" y2="10267"/>
                          <a14:foregroundMark x1="20208" y1="16222" x2="20208" y2="16222"/>
                          <a14:foregroundMark x1="20323" y1="16016" x2="20323" y2="15811"/>
                          <a14:foregroundMark x1="31524" y1="9856" x2="31524" y2="9856"/>
                          <a14:foregroundMark x1="19861" y1="21150" x2="19861" y2="21150"/>
                          <a14:foregroundMark x1="19630" y1="24435" x2="19630" y2="24435"/>
                          <a14:foregroundMark x1="20092" y1="26078" x2="20092" y2="26078"/>
                          <a14:foregroundMark x1="20092" y1="31417" x2="20092" y2="31417"/>
                          <a14:foregroundMark x1="20439" y1="34908" x2="20439" y2="34908"/>
                          <a14:foregroundMark x1="20208" y1="39425" x2="20208" y2="39425"/>
                          <a14:foregroundMark x1="20208" y1="43326" x2="20208" y2="43326"/>
                          <a14:foregroundMark x1="20323" y1="48049" x2="20323" y2="48049"/>
                          <a14:foregroundMark x1="20092" y1="52567" x2="20092" y2="52567"/>
                          <a14:foregroundMark x1="20323" y1="58727" x2="20323" y2="58727"/>
                          <a14:foregroundMark x1="20092" y1="64887" x2="20092" y2="64887"/>
                          <a14:foregroundMark x1="20208" y1="69405" x2="20208" y2="69405"/>
                          <a14:foregroundMark x1="79561" y1="48460" x2="79561" y2="48460"/>
                          <a14:foregroundMark x1="79561" y1="51129" x2="79561" y2="51129"/>
                          <a14:foregroundMark x1="49076" y1="72690" x2="49076" y2="72690"/>
                          <a14:foregroundMark x1="19977" y1="28747" x2="19977" y2="28747"/>
                          <a14:foregroundMark x1="20092" y1="33060" x2="20092" y2="33060"/>
                          <a14:foregroundMark x1="20323" y1="37166" x2="20323" y2="37166"/>
                          <a14:foregroundMark x1="19977" y1="40246" x2="19977" y2="40246"/>
                          <a14:foregroundMark x1="19977" y1="45585" x2="19977" y2="45585"/>
                          <a14:foregroundMark x1="19977" y1="50103" x2="19977" y2="50103"/>
                          <a14:foregroundMark x1="19977" y1="55236" x2="19977" y2="55236"/>
                          <a14:foregroundMark x1="19861" y1="62423" x2="19861" y2="62423"/>
                          <a14:foregroundMark x1="19746" y1="18070" x2="19746" y2="18070"/>
                          <a14:foregroundMark x1="51617" y1="82752" x2="51617" y2="82752"/>
                          <a14:foregroundMark x1="49538" y1="80698" x2="49538" y2="80698"/>
                          <a14:foregroundMark x1="46767" y1="79877" x2="46767" y2="79877"/>
                          <a14:foregroundMark x1="46420" y1="79466" x2="46420" y2="79466"/>
                          <a14:foregroundMark x1="46189" y1="82341" x2="46189" y2="82341"/>
                          <a14:foregroundMark x1="47344" y1="83162" x2="47344" y2="83162"/>
                          <a14:foregroundMark x1="51501" y1="83162" x2="51501" y2="83162"/>
                          <a14:foregroundMark x1="42032" y1="89528" x2="42032" y2="89528"/>
                          <a14:foregroundMark x1="41224" y1="89938" x2="41224" y2="89938"/>
                          <a14:foregroundMark x1="57159" y1="89733" x2="57159" y2="89733"/>
                          <a14:foregroundMark x1="57737" y1="89322" x2="57737" y2="89322"/>
                          <a14:foregroundMark x1="58314" y1="90144" x2="58314" y2="90144"/>
                          <a14:foregroundMark x1="57044" y1="90349" x2="57044" y2="90349"/>
                          <a14:foregroundMark x1="57275" y1="90554" x2="57275" y2="90554"/>
                          <a14:backgroundMark x1="58199" y1="87269" x2="58199" y2="87269"/>
                          <a14:backgroundMark x1="57275" y1="86242" x2="57275" y2="86242"/>
                          <a14:backgroundMark x1="56120" y1="85421" x2="56120" y2="85421"/>
                          <a14:backgroundMark x1="55427" y1="84189" x2="55427" y2="841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42" t="9692" r="19688" b="9240"/>
            <a:stretch/>
          </p:blipFill>
          <p:spPr>
            <a:xfrm>
              <a:off x="1930443" y="1702611"/>
              <a:ext cx="1736247" cy="1595113"/>
            </a:xfrm>
            <a:prstGeom prst="rect">
              <a:avLst/>
            </a:prstGeom>
          </p:spPr>
        </p:pic>
        <p:pic>
          <p:nvPicPr>
            <p:cNvPr id="16" name="Picture 1" descr="D:\Program Files\TrueLink\Users\youjinrui@kedacom.com\KDCPic\8e669467-07a6-445f-a66f-9242fbadb20a_9a071e01-d992-499f-a963-bf34727676a4@kedacom.com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7252" y="1740291"/>
              <a:ext cx="1682627" cy="1227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254" y="1740291"/>
              <a:ext cx="1691625" cy="12272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43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495945" y="3177063"/>
            <a:ext cx="2211959" cy="57149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6" name="标题 2"/>
          <p:cNvSpPr txBox="1">
            <a:spLocks noChangeArrowheads="1"/>
          </p:cNvSpPr>
          <p:nvPr/>
        </p:nvSpPr>
        <p:spPr bwMode="auto">
          <a:xfrm>
            <a:off x="462915" y="10002"/>
            <a:ext cx="4937760" cy="468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086" tIns="43543" rIns="87086" bIns="43543"/>
          <a:lstStyle/>
          <a:p>
            <a:endParaRPr lang="zh-CN" altLang="en-US" sz="1890" dirty="0">
              <a:solidFill>
                <a:srgbClr val="2A82B0"/>
              </a:solidFill>
              <a:latin typeface="微软雅黑" pitchFamily="34" charset="-122"/>
            </a:endParaRPr>
          </a:p>
        </p:txBody>
      </p:sp>
      <p:sp>
        <p:nvSpPr>
          <p:cNvPr id="10" name="标题 2"/>
          <p:cNvSpPr txBox="1">
            <a:spLocks noChangeArrowheads="1"/>
          </p:cNvSpPr>
          <p:nvPr/>
        </p:nvSpPr>
        <p:spPr bwMode="auto">
          <a:xfrm>
            <a:off x="462915" y="10002"/>
            <a:ext cx="4937760" cy="468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086" tIns="43543" rIns="87086" bIns="43543"/>
          <a:lstStyle/>
          <a:p>
            <a:endParaRPr lang="zh-CN" altLang="en-US" sz="1890" b="1" dirty="0">
              <a:solidFill>
                <a:srgbClr val="2A82B0"/>
              </a:solidFill>
              <a:latin typeface="微软雅黑" pitchFamily="34" charset="-122"/>
            </a:endParaRPr>
          </a:p>
        </p:txBody>
      </p:sp>
      <p:sp>
        <p:nvSpPr>
          <p:cNvPr id="13" name="标题 2"/>
          <p:cNvSpPr txBox="1">
            <a:spLocks noChangeArrowheads="1"/>
          </p:cNvSpPr>
          <p:nvPr/>
        </p:nvSpPr>
        <p:spPr bwMode="auto">
          <a:xfrm>
            <a:off x="462915" y="10002"/>
            <a:ext cx="4937760" cy="468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086" tIns="43543" rIns="87086" bIns="43543"/>
          <a:lstStyle/>
          <a:p>
            <a:endParaRPr lang="zh-CN" altLang="en-US" sz="1890" dirty="0">
              <a:solidFill>
                <a:srgbClr val="2A82B0"/>
              </a:solidFill>
              <a:latin typeface="微软雅黑" pitchFamily="34" charset="-122"/>
            </a:endParaRPr>
          </a:p>
        </p:txBody>
      </p:sp>
      <p:sp>
        <p:nvSpPr>
          <p:cNvPr id="37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400" b="1" dirty="0" smtClean="0">
                <a:latin typeface="+mj-ea"/>
              </a:rPr>
              <a:t>KDM2801H-G2</a:t>
            </a:r>
            <a:r>
              <a:rPr lang="zh-CN" altLang="en-US" sz="2400" b="1" dirty="0" smtClean="0">
                <a:latin typeface="+mj-ea"/>
              </a:rPr>
              <a:t>中</a:t>
            </a:r>
            <a:r>
              <a:rPr lang="zh-CN" altLang="en-US" sz="2400" b="1" dirty="0">
                <a:latin typeface="+mj-ea"/>
              </a:rPr>
              <a:t>大</a:t>
            </a:r>
            <a:r>
              <a:rPr lang="zh-CN" altLang="en-US" sz="2400" b="1" dirty="0" smtClean="0">
                <a:latin typeface="+mj-ea"/>
              </a:rPr>
              <a:t>容量</a:t>
            </a:r>
            <a:r>
              <a:rPr lang="zh-CN" altLang="en-US" sz="2400" b="1" dirty="0">
                <a:latin typeface="+mj-ea"/>
              </a:rPr>
              <a:t>视频监控业务平台</a:t>
            </a:r>
          </a:p>
        </p:txBody>
      </p:sp>
      <p:sp>
        <p:nvSpPr>
          <p:cNvPr id="49" name="矩形 48"/>
          <p:cNvSpPr/>
          <p:nvPr/>
        </p:nvSpPr>
        <p:spPr>
          <a:xfrm>
            <a:off x="1824646" y="3867529"/>
            <a:ext cx="1554556" cy="383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1260" b="1" dirty="0" smtClean="0">
                <a:solidFill>
                  <a:srgbClr val="FFC000"/>
                </a:solidFill>
                <a:latin typeface="微软雅黑" pitchFamily="34" charset="-122"/>
              </a:rPr>
              <a:t>KDM2801H-G2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004048" y="1890048"/>
            <a:ext cx="2664296" cy="183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60" dirty="0">
                <a:latin typeface="微软雅黑" pitchFamily="34" charset="-122"/>
              </a:rPr>
              <a:t>型号</a:t>
            </a:r>
            <a:r>
              <a:rPr lang="zh-CN" altLang="en-US" sz="1260" dirty="0" smtClean="0">
                <a:latin typeface="微软雅黑" pitchFamily="34" charset="-122"/>
              </a:rPr>
              <a:t>：</a:t>
            </a:r>
            <a:r>
              <a:rPr lang="en-US" altLang="zh-CN" sz="1260" dirty="0" smtClean="0">
                <a:latin typeface="微软雅黑" pitchFamily="34" charset="-122"/>
              </a:rPr>
              <a:t>KDM2801H-G2</a:t>
            </a:r>
            <a:r>
              <a:rPr lang="zh-CN" altLang="en-US" sz="1260" dirty="0" smtClean="0">
                <a:latin typeface="微软雅黑" pitchFamily="34" charset="-122"/>
              </a:rPr>
              <a:t>主机</a:t>
            </a:r>
            <a:endParaRPr lang="en-US" altLang="zh-CN" sz="1260" dirty="0" smtClean="0">
              <a:latin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60" dirty="0">
                <a:latin typeface="微软雅黑" pitchFamily="34" charset="-122"/>
              </a:rPr>
              <a:t> </a:t>
            </a:r>
            <a:r>
              <a:rPr lang="en-US" altLang="zh-CN" sz="1260" dirty="0" smtClean="0">
                <a:latin typeface="微软雅黑" pitchFamily="34" charset="-122"/>
              </a:rPr>
              <a:t>         KDM2801H-G2</a:t>
            </a:r>
            <a:r>
              <a:rPr lang="zh-CN" altLang="en-US" sz="1260" dirty="0" smtClean="0">
                <a:latin typeface="微软雅黑" pitchFamily="34" charset="-122"/>
              </a:rPr>
              <a:t>从机</a:t>
            </a:r>
            <a:endParaRPr lang="en-US" altLang="zh-CN" sz="1260" dirty="0" smtClean="0">
              <a:latin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260" dirty="0">
              <a:latin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260" dirty="0" smtClean="0">
                <a:latin typeface="微软雅黑" pitchFamily="34" charset="-122"/>
              </a:rPr>
              <a:t>单</a:t>
            </a:r>
            <a:r>
              <a:rPr lang="zh-CN" altLang="en-US" sz="1260" dirty="0">
                <a:latin typeface="微软雅黑" pitchFamily="34" charset="-122"/>
              </a:rPr>
              <a:t>台可接入</a:t>
            </a:r>
            <a:r>
              <a:rPr lang="en-US" altLang="zh-CN" sz="1260" dirty="0">
                <a:latin typeface="微软雅黑" pitchFamily="34" charset="-122"/>
              </a:rPr>
              <a:t>1000</a:t>
            </a:r>
            <a:r>
              <a:rPr lang="zh-CN" altLang="en-US" sz="1260" dirty="0">
                <a:latin typeface="微软雅黑" pitchFamily="34" charset="-122"/>
              </a:rPr>
              <a:t>个监控</a:t>
            </a:r>
            <a:r>
              <a:rPr lang="zh-CN" altLang="en-US" sz="1260" dirty="0" smtClean="0">
                <a:latin typeface="微软雅黑" pitchFamily="34" charset="-122"/>
              </a:rPr>
              <a:t>点</a:t>
            </a:r>
            <a:endParaRPr lang="en-US" altLang="zh-CN" sz="1260" dirty="0" smtClean="0">
              <a:latin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260" dirty="0" smtClean="0">
                <a:latin typeface="微软雅黑" pitchFamily="34" charset="-122"/>
              </a:rPr>
              <a:t>单</a:t>
            </a:r>
            <a:r>
              <a:rPr lang="zh-CN" altLang="en-US" sz="1260" dirty="0">
                <a:latin typeface="微软雅黑" pitchFamily="34" charset="-122"/>
              </a:rPr>
              <a:t>级最大可接入</a:t>
            </a:r>
            <a:r>
              <a:rPr lang="en-US" altLang="zh-CN" sz="1260" dirty="0">
                <a:latin typeface="微软雅黑" pitchFamily="34" charset="-122"/>
              </a:rPr>
              <a:t>3000</a:t>
            </a:r>
            <a:r>
              <a:rPr lang="zh-CN" altLang="en-US" sz="1260" dirty="0">
                <a:latin typeface="微软雅黑" pitchFamily="34" charset="-122"/>
              </a:rPr>
              <a:t>个监控</a:t>
            </a:r>
            <a:r>
              <a:rPr lang="zh-CN" altLang="en-US" sz="1260" dirty="0" smtClean="0">
                <a:latin typeface="微软雅黑" pitchFamily="34" charset="-122"/>
              </a:rPr>
              <a:t>点</a:t>
            </a:r>
            <a:endParaRPr lang="en-US" altLang="zh-CN" sz="1260" dirty="0" smtClean="0">
              <a:latin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1260" dirty="0" smtClean="0">
                <a:latin typeface="微软雅黑" pitchFamily="34" charset="-122"/>
              </a:rPr>
              <a:t>31</a:t>
            </a:r>
            <a:r>
              <a:rPr lang="zh-CN" altLang="en-US" sz="1260" dirty="0">
                <a:latin typeface="微软雅黑" pitchFamily="34" charset="-122"/>
              </a:rPr>
              <a:t>个从机的接入</a:t>
            </a:r>
            <a:r>
              <a:rPr lang="zh-CN" altLang="en-US" sz="1260" dirty="0" smtClean="0">
                <a:latin typeface="微软雅黑" pitchFamily="34" charset="-122"/>
              </a:rPr>
              <a:t>管理</a:t>
            </a:r>
            <a:endParaRPr lang="en-US" altLang="zh-CN" sz="1260" dirty="0">
              <a:latin typeface="微软雅黑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733801" y="1692091"/>
            <a:ext cx="1736247" cy="1595113"/>
            <a:chOff x="1930443" y="1702611"/>
            <a:chExt cx="1736247" cy="1595113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56" b="90965" l="19053" r="80139">
                          <a14:foregroundMark x1="79908" y1="54415" x2="79908" y2="54415"/>
                          <a14:foregroundMark x1="79792" y1="45585" x2="79792" y2="45585"/>
                          <a14:foregroundMark x1="79792" y1="45585" x2="79792" y2="45585"/>
                          <a14:foregroundMark x1="79561" y1="44764" x2="79561" y2="44764"/>
                          <a14:foregroundMark x1="79330" y1="42710" x2="79330" y2="42710"/>
                          <a14:foregroundMark x1="79330" y1="42300" x2="79330" y2="42300"/>
                          <a14:foregroundMark x1="79330" y1="41478" x2="79330" y2="41478"/>
                          <a14:foregroundMark x1="79446" y1="39836" x2="79446" y2="39836"/>
                          <a14:foregroundMark x1="79446" y1="39425" x2="79446" y2="39425"/>
                          <a14:foregroundMark x1="79561" y1="37166" x2="79561" y2="37166"/>
                          <a14:foregroundMark x1="79561" y1="37166" x2="79561" y2="37166"/>
                          <a14:foregroundMark x1="79561" y1="35729" x2="79561" y2="35729"/>
                          <a14:foregroundMark x1="79561" y1="35524" x2="79561" y2="34908"/>
                          <a14:foregroundMark x1="79561" y1="32444" x2="79561" y2="32444"/>
                          <a14:foregroundMark x1="79561" y1="32238" x2="79561" y2="32238"/>
                          <a14:foregroundMark x1="79561" y1="32238" x2="79561" y2="32238"/>
                          <a14:foregroundMark x1="79561" y1="32238" x2="79561" y2="32238"/>
                          <a14:foregroundMark x1="79561" y1="30390" x2="79561" y2="30390"/>
                          <a14:foregroundMark x1="79561" y1="30390" x2="79561" y2="30390"/>
                          <a14:foregroundMark x1="79446" y1="29774" x2="79446" y2="29774"/>
                          <a14:foregroundMark x1="79446" y1="29774" x2="79446" y2="29774"/>
                          <a14:foregroundMark x1="79446" y1="28542" x2="79446" y2="28542"/>
                          <a14:foregroundMark x1="79330" y1="26694" x2="79330" y2="26694"/>
                          <a14:foregroundMark x1="79330" y1="24846" x2="79330" y2="24846"/>
                          <a14:foregroundMark x1="79330" y1="24230" x2="79330" y2="24230"/>
                          <a14:foregroundMark x1="79908" y1="56468" x2="79908" y2="56468"/>
                          <a14:foregroundMark x1="79908" y1="56468" x2="79908" y2="56468"/>
                          <a14:foregroundMark x1="79792" y1="57084" x2="79792" y2="57084"/>
                          <a14:foregroundMark x1="79792" y1="57290" x2="79792" y2="57290"/>
                          <a14:foregroundMark x1="79792" y1="57906" x2="79792" y2="57906"/>
                          <a14:foregroundMark x1="79792" y1="57906" x2="79792" y2="57906"/>
                          <a14:foregroundMark x1="79792" y1="58111" x2="79792" y2="58111"/>
                          <a14:foregroundMark x1="79908" y1="58727" x2="79908" y2="58727"/>
                          <a14:foregroundMark x1="79908" y1="58727" x2="79908" y2="58727"/>
                          <a14:foregroundMark x1="79908" y1="59548" x2="79908" y2="59548"/>
                          <a14:foregroundMark x1="79908" y1="59754" x2="79908" y2="59754"/>
                          <a14:foregroundMark x1="80023" y1="60164" x2="80023" y2="60164"/>
                          <a14:foregroundMark x1="80139" y1="60575" x2="80139" y2="60575"/>
                          <a14:foregroundMark x1="80139" y1="60986" x2="80139" y2="60986"/>
                          <a14:foregroundMark x1="80139" y1="60986" x2="80139" y2="60986"/>
                          <a14:foregroundMark x1="79908" y1="62012" x2="79908" y2="62012"/>
                          <a14:foregroundMark x1="79908" y1="62218" x2="79908" y2="62218"/>
                          <a14:foregroundMark x1="79908" y1="62423" x2="79908" y2="62423"/>
                          <a14:foregroundMark x1="80023" y1="63244" x2="80023" y2="63244"/>
                          <a14:foregroundMark x1="80139" y1="64066" x2="80139" y2="64066"/>
                          <a14:foregroundMark x1="80139" y1="64271" x2="80139" y2="64682"/>
                          <a14:foregroundMark x1="79792" y1="65503" x2="79792" y2="65503"/>
                          <a14:foregroundMark x1="79792" y1="65503" x2="79792" y2="65503"/>
                          <a14:foregroundMark x1="79792" y1="65708" x2="79792" y2="65708"/>
                          <a14:foregroundMark x1="79792" y1="66119" x2="79792" y2="66530"/>
                          <a14:foregroundMark x1="79792" y1="66530" x2="79792" y2="66530"/>
                          <a14:foregroundMark x1="79908" y1="67146" x2="79908" y2="67146"/>
                          <a14:foregroundMark x1="79908" y1="67762" x2="79908" y2="67762"/>
                          <a14:foregroundMark x1="79908" y1="67762" x2="79908" y2="68172"/>
                          <a14:foregroundMark x1="79908" y1="68378" x2="79908" y2="68378"/>
                          <a14:foregroundMark x1="79908" y1="68378" x2="79908" y2="68378"/>
                          <a14:foregroundMark x1="80023" y1="68789" x2="80023" y2="68994"/>
                          <a14:foregroundMark x1="80023" y1="69199" x2="80023" y2="69199"/>
                          <a14:foregroundMark x1="79908" y1="17659" x2="79908" y2="17659"/>
                          <a14:foregroundMark x1="79908" y1="17659" x2="79908" y2="17659"/>
                          <a14:foregroundMark x1="79908" y1="19302" x2="79908" y2="19302"/>
                          <a14:foregroundMark x1="79908" y1="19507" x2="79908" y2="19507"/>
                          <a14:foregroundMark x1="80023" y1="20739" x2="80023" y2="20739"/>
                          <a14:foregroundMark x1="80023" y1="20739" x2="80023" y2="20739"/>
                          <a14:foregroundMark x1="79908" y1="19918" x2="79908" y2="19918"/>
                          <a14:foregroundMark x1="79908" y1="19918" x2="79908" y2="19918"/>
                          <a14:foregroundMark x1="79792" y1="20739" x2="79792" y2="20739"/>
                          <a14:foregroundMark x1="79792" y1="21150" x2="79792" y2="21150"/>
                          <a14:foregroundMark x1="79792" y1="21150" x2="79792" y2="21150"/>
                          <a14:foregroundMark x1="80139" y1="22382" x2="80139" y2="22382"/>
                          <a14:foregroundMark x1="79677" y1="16222" x2="79677" y2="16222"/>
                          <a14:foregroundMark x1="79677" y1="16222" x2="79677" y2="16222"/>
                          <a14:foregroundMark x1="79677" y1="14784" x2="79677" y2="14784"/>
                          <a14:foregroundMark x1="79677" y1="14374" x2="79677" y2="14374"/>
                          <a14:foregroundMark x1="79677" y1="13963" x2="79677" y2="13963"/>
                          <a14:foregroundMark x1="79677" y1="13758" x2="79677" y2="13758"/>
                          <a14:foregroundMark x1="79677" y1="13758" x2="79677" y2="13758"/>
                          <a14:foregroundMark x1="79677" y1="13758" x2="79677" y2="13758"/>
                          <a14:foregroundMark x1="79792" y1="13142" x2="79792" y2="13142"/>
                          <a14:foregroundMark x1="79908" y1="12731" x2="79908" y2="12731"/>
                          <a14:foregroundMark x1="79908" y1="12320" x2="79908" y2="12320"/>
                          <a14:foregroundMark x1="79908" y1="11910" x2="79908" y2="11910"/>
                          <a14:foregroundMark x1="79792" y1="10883" x2="79792" y2="10883"/>
                          <a14:foregroundMark x1="79099" y1="10678" x2="79099" y2="10678"/>
                          <a14:foregroundMark x1="78984" y1="10472" x2="78984" y2="10472"/>
                          <a14:foregroundMark x1="77136" y1="10472" x2="77136" y2="10472"/>
                          <a14:foregroundMark x1="77136" y1="10472" x2="77136" y2="10472"/>
                          <a14:foregroundMark x1="75404" y1="10267" x2="75404" y2="10267"/>
                          <a14:foregroundMark x1="74018" y1="10267" x2="74018" y2="10267"/>
                          <a14:foregroundMark x1="71594" y1="10267" x2="71594" y2="10267"/>
                          <a14:foregroundMark x1="73210" y1="10678" x2="73210" y2="10678"/>
                          <a14:foregroundMark x1="73210" y1="10678" x2="73210" y2="10678"/>
                          <a14:foregroundMark x1="73788" y1="10883" x2="73788" y2="10883"/>
                          <a14:foregroundMark x1="76559" y1="10883" x2="76559" y2="10883"/>
                          <a14:foregroundMark x1="77598" y1="10883" x2="77598" y2="10883"/>
                          <a14:foregroundMark x1="70785" y1="10883" x2="70785" y2="10883"/>
                          <a14:foregroundMark x1="69977" y1="11088" x2="69977" y2="11088"/>
                          <a14:foregroundMark x1="68591" y1="10883" x2="68591" y2="10883"/>
                          <a14:foregroundMark x1="67552" y1="10267" x2="67552" y2="10267"/>
                          <a14:foregroundMark x1="66628" y1="10267" x2="66628" y2="10267"/>
                          <a14:foregroundMark x1="66166" y1="10267" x2="66166" y2="10267"/>
                          <a14:foregroundMark x1="65820" y1="10267" x2="65820" y2="10267"/>
                          <a14:foregroundMark x1="64665" y1="10267" x2="64665" y2="10267"/>
                          <a14:foregroundMark x1="64665" y1="10267" x2="64665" y2="10267"/>
                          <a14:foregroundMark x1="64434" y1="10472" x2="64434" y2="10472"/>
                          <a14:foregroundMark x1="63857" y1="10678" x2="63741" y2="10678"/>
                          <a14:foregroundMark x1="62356" y1="10678" x2="62356" y2="10678"/>
                          <a14:foregroundMark x1="62356" y1="10678" x2="62356" y2="10678"/>
                          <a14:foregroundMark x1="61085" y1="10472" x2="61085" y2="10472"/>
                          <a14:foregroundMark x1="60508" y1="10472" x2="60277" y2="10472"/>
                          <a14:foregroundMark x1="59700" y1="10267" x2="59238" y2="10267"/>
                          <a14:foregroundMark x1="58545" y1="10267" x2="58545" y2="10267"/>
                          <a14:foregroundMark x1="57737" y1="10062" x2="57275" y2="10062"/>
                          <a14:foregroundMark x1="56005" y1="9856" x2="55543" y2="9856"/>
                          <a14:foregroundMark x1="52771" y1="9856" x2="52771" y2="9856"/>
                          <a14:foregroundMark x1="51732" y1="9856" x2="51732" y2="9856"/>
                          <a14:foregroundMark x1="51270" y1="10062" x2="50577" y2="10267"/>
                          <a14:foregroundMark x1="50231" y1="10267" x2="50000" y2="10267"/>
                          <a14:foregroundMark x1="48499" y1="10472" x2="48037" y2="10472"/>
                          <a14:foregroundMark x1="46305" y1="10472" x2="46305" y2="10472"/>
                          <a14:foregroundMark x1="45612" y1="10472" x2="45612" y2="10472"/>
                          <a14:foregroundMark x1="43995" y1="10472" x2="43533" y2="10472"/>
                          <a14:foregroundMark x1="43072" y1="10472" x2="43072" y2="10472"/>
                          <a14:foregroundMark x1="43072" y1="10472" x2="43072" y2="10472"/>
                          <a14:foregroundMark x1="54965" y1="10267" x2="54965" y2="10267"/>
                          <a14:foregroundMark x1="54273" y1="10678" x2="54273" y2="10678"/>
                          <a14:foregroundMark x1="63164" y1="10472" x2="63164" y2="10472"/>
                          <a14:foregroundMark x1="68245" y1="10267" x2="68245" y2="10267"/>
                          <a14:foregroundMark x1="69400" y1="10472" x2="69400" y2="10472"/>
                          <a14:foregroundMark x1="33256" y1="10472" x2="33256" y2="10472"/>
                          <a14:foregroundMark x1="36374" y1="10678" x2="36374" y2="10678"/>
                          <a14:foregroundMark x1="39607" y1="10883" x2="39607" y2="10883"/>
                          <a14:foregroundMark x1="40531" y1="10678" x2="40531" y2="10678"/>
                          <a14:foregroundMark x1="41224" y1="10678" x2="41224" y2="10678"/>
                          <a14:foregroundMark x1="41686" y1="10678" x2="41686" y2="10678"/>
                          <a14:foregroundMark x1="42148" y1="10678" x2="42148" y2="10678"/>
                          <a14:foregroundMark x1="38222" y1="10883" x2="38222" y2="10883"/>
                          <a14:foregroundMark x1="40531" y1="9856" x2="40531" y2="9856"/>
                          <a14:foregroundMark x1="41339" y1="10062" x2="41339" y2="10062"/>
                          <a14:foregroundMark x1="41801" y1="10267" x2="41801" y2="10267"/>
                          <a14:foregroundMark x1="36952" y1="10472" x2="36952" y2="10472"/>
                          <a14:foregroundMark x1="38915" y1="10678" x2="38915" y2="10678"/>
                          <a14:foregroundMark x1="38337" y1="10472" x2="38337" y2="10472"/>
                          <a14:foregroundMark x1="39030" y1="10267" x2="39030" y2="10267"/>
                          <a14:foregroundMark x1="39030" y1="10267" x2="39030" y2="10267"/>
                          <a14:foregroundMark x1="38568" y1="10267" x2="38568" y2="10267"/>
                          <a14:foregroundMark x1="38222" y1="10267" x2="38222" y2="10267"/>
                          <a14:foregroundMark x1="37644" y1="10267" x2="37644" y2="10267"/>
                          <a14:foregroundMark x1="36952" y1="10267" x2="36605" y2="10267"/>
                          <a14:foregroundMark x1="36143" y1="10267" x2="36143" y2="10267"/>
                          <a14:foregroundMark x1="36028" y1="10267" x2="36028" y2="10267"/>
                          <a14:foregroundMark x1="35450" y1="10472" x2="35450" y2="10472"/>
                          <a14:foregroundMark x1="35335" y1="10472" x2="35335" y2="10472"/>
                          <a14:foregroundMark x1="35335" y1="10472" x2="35335" y2="10472"/>
                          <a14:foregroundMark x1="34296" y1="10472" x2="34296" y2="10472"/>
                          <a14:foregroundMark x1="34180" y1="10472" x2="34180" y2="10472"/>
                          <a14:foregroundMark x1="33834" y1="10472" x2="33834" y2="10472"/>
                          <a14:foregroundMark x1="32333" y1="10472" x2="32333" y2="10472"/>
                          <a14:foregroundMark x1="31524" y1="10678" x2="31524" y2="10678"/>
                          <a14:foregroundMark x1="30831" y1="10678" x2="30831" y2="10678"/>
                          <a14:foregroundMark x1="29677" y1="10678" x2="29677" y2="10678"/>
                          <a14:foregroundMark x1="29561" y1="10678" x2="29561" y2="10678"/>
                          <a14:foregroundMark x1="29561" y1="10678" x2="29561" y2="10678"/>
                          <a14:foregroundMark x1="29561" y1="10678" x2="29561" y2="10678"/>
                          <a14:foregroundMark x1="28868" y1="10267" x2="28868" y2="10267"/>
                          <a14:foregroundMark x1="28753" y1="10267" x2="28753" y2="10267"/>
                          <a14:foregroundMark x1="28637" y1="10267" x2="28637" y2="10267"/>
                          <a14:foregroundMark x1="27714" y1="10267" x2="27714" y2="10267"/>
                          <a14:foregroundMark x1="27136" y1="10267" x2="27136" y2="10267"/>
                          <a14:foregroundMark x1="26905" y1="10267" x2="26905" y2="10267"/>
                          <a14:foregroundMark x1="25982" y1="10062" x2="25982" y2="10062"/>
                          <a14:foregroundMark x1="24480" y1="10062" x2="24480" y2="10062"/>
                          <a14:foregroundMark x1="23788" y1="10267" x2="23788" y2="10267"/>
                          <a14:foregroundMark x1="22864" y1="10678" x2="22864" y2="10678"/>
                          <a14:foregroundMark x1="22286" y1="10678" x2="22055" y2="10678"/>
                          <a14:foregroundMark x1="21363" y1="10678" x2="20785" y2="10883"/>
                          <a14:foregroundMark x1="20554" y1="10883" x2="20554" y2="10883"/>
                          <a14:foregroundMark x1="20554" y1="10883" x2="20554" y2="10883"/>
                          <a14:foregroundMark x1="20208" y1="11910" x2="20208" y2="11910"/>
                          <a14:foregroundMark x1="19977" y1="12320" x2="19977" y2="12320"/>
                          <a14:foregroundMark x1="20092" y1="13142" x2="20092" y2="13142"/>
                          <a14:foregroundMark x1="20092" y1="13552" x2="20092" y2="13758"/>
                          <a14:foregroundMark x1="20092" y1="14168" x2="20092" y2="14168"/>
                          <a14:foregroundMark x1="20092" y1="14784" x2="20092" y2="14784"/>
                          <a14:foregroundMark x1="20092" y1="14784" x2="20092" y2="14784"/>
                          <a14:foregroundMark x1="20092" y1="14374" x2="20092" y2="14374"/>
                          <a14:foregroundMark x1="19977" y1="13963" x2="19977" y2="13963"/>
                          <a14:foregroundMark x1="19977" y1="13552" x2="19977" y2="13552"/>
                          <a14:foregroundMark x1="19861" y1="12936" x2="19861" y2="12936"/>
                          <a14:foregroundMark x1="19861" y1="11910" x2="19861" y2="11910"/>
                          <a14:foregroundMark x1="19977" y1="11088" x2="19977" y2="11088"/>
                          <a14:foregroundMark x1="19977" y1="10678" x2="19977" y2="10678"/>
                          <a14:foregroundMark x1="20092" y1="10678" x2="20092" y2="10678"/>
                          <a14:foregroundMark x1="20554" y1="10678" x2="21016" y2="10678"/>
                          <a14:foregroundMark x1="22286" y1="10678" x2="22286" y2="10678"/>
                          <a14:foregroundMark x1="22517" y1="10678" x2="22633" y2="10678"/>
                          <a14:foregroundMark x1="23903" y1="10472" x2="24134" y2="10472"/>
                          <a14:foregroundMark x1="26097" y1="10062" x2="26097" y2="10062"/>
                          <a14:foregroundMark x1="26328" y1="9856" x2="26328" y2="9856"/>
                          <a14:foregroundMark x1="26790" y1="9856" x2="26905" y2="9856"/>
                          <a14:foregroundMark x1="28753" y1="10062" x2="28753" y2="10062"/>
                          <a14:foregroundMark x1="28753" y1="10062" x2="28753" y2="10062"/>
                          <a14:foregroundMark x1="28984" y1="10267" x2="28984" y2="10267"/>
                          <a14:foregroundMark x1="29792" y1="10062" x2="29792" y2="10062"/>
                          <a14:foregroundMark x1="30370" y1="10062" x2="30370" y2="10062"/>
                          <a14:foregroundMark x1="26443" y1="10678" x2="26443" y2="10678"/>
                          <a14:foregroundMark x1="26443" y1="10678" x2="26443" y2="10678"/>
                          <a14:foregroundMark x1="26443" y1="10678" x2="26443" y2="10678"/>
                          <a14:foregroundMark x1="26328" y1="10678" x2="26328" y2="10678"/>
                          <a14:foregroundMark x1="26212" y1="10678" x2="26212" y2="10678"/>
                          <a14:foregroundMark x1="26212" y1="10678" x2="25751" y2="10678"/>
                          <a14:foregroundMark x1="24827" y1="10678" x2="24827" y2="10678"/>
                          <a14:foregroundMark x1="24827" y1="10678" x2="24827" y2="10678"/>
                          <a14:foregroundMark x1="24827" y1="10678" x2="24827" y2="10678"/>
                          <a14:foregroundMark x1="24596" y1="10678" x2="24596" y2="10678"/>
                          <a14:foregroundMark x1="24596" y1="10678" x2="24134" y2="10678"/>
                          <a14:foregroundMark x1="23903" y1="10678" x2="23788" y2="10678"/>
                          <a14:foregroundMark x1="23557" y1="10678" x2="23326" y2="10678"/>
                          <a14:foregroundMark x1="22979" y1="10267" x2="22979" y2="10267"/>
                          <a14:foregroundMark x1="22055" y1="10267" x2="21824" y2="10267"/>
                          <a14:foregroundMark x1="21709" y1="10267" x2="21709" y2="10267"/>
                          <a14:foregroundMark x1="21594" y1="10267" x2="21132" y2="10678"/>
                          <a14:foregroundMark x1="21132" y1="10678" x2="21132" y2="10678"/>
                          <a14:foregroundMark x1="21132" y1="10678" x2="21132" y2="10678"/>
                          <a14:foregroundMark x1="20554" y1="10678" x2="20554" y2="10678"/>
                          <a14:foregroundMark x1="20554" y1="10678" x2="20554" y2="10678"/>
                          <a14:foregroundMark x1="20439" y1="10883" x2="20439" y2="10883"/>
                          <a14:foregroundMark x1="20439" y1="10883" x2="20439" y2="10883"/>
                          <a14:foregroundMark x1="20439" y1="10883" x2="20439" y2="10883"/>
                          <a14:foregroundMark x1="20439" y1="10883" x2="20439" y2="10883"/>
                          <a14:foregroundMark x1="20554" y1="10267" x2="20554" y2="10267"/>
                          <a14:foregroundMark x1="20439" y1="10062" x2="20439" y2="10062"/>
                          <a14:foregroundMark x1="20092" y1="10472" x2="20092" y2="10472"/>
                          <a14:foregroundMark x1="20092" y1="10472" x2="20092" y2="10472"/>
                          <a14:foregroundMark x1="20092" y1="10472" x2="20092" y2="10472"/>
                          <a14:foregroundMark x1="19977" y1="10472" x2="19977" y2="10472"/>
                          <a14:foregroundMark x1="19977" y1="10472" x2="19977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30023" y1="10267" x2="30023" y2="10267"/>
                          <a14:foregroundMark x1="30485" y1="10267" x2="30485" y2="10267"/>
                          <a14:foregroundMark x1="30485" y1="10267" x2="30485" y2="10267"/>
                          <a14:foregroundMark x1="30600" y1="10267" x2="30600" y2="10267"/>
                          <a14:foregroundMark x1="30600" y1="10267" x2="30600" y2="10267"/>
                          <a14:foregroundMark x1="20208" y1="16222" x2="20208" y2="16222"/>
                          <a14:foregroundMark x1="20323" y1="16016" x2="20323" y2="15811"/>
                          <a14:foregroundMark x1="31524" y1="9856" x2="31524" y2="9856"/>
                          <a14:foregroundMark x1="19861" y1="21150" x2="19861" y2="21150"/>
                          <a14:foregroundMark x1="19630" y1="24435" x2="19630" y2="24435"/>
                          <a14:foregroundMark x1="20092" y1="26078" x2="20092" y2="26078"/>
                          <a14:foregroundMark x1="20092" y1="31417" x2="20092" y2="31417"/>
                          <a14:foregroundMark x1="20439" y1="34908" x2="20439" y2="34908"/>
                          <a14:foregroundMark x1="20208" y1="39425" x2="20208" y2="39425"/>
                          <a14:foregroundMark x1="20208" y1="43326" x2="20208" y2="43326"/>
                          <a14:foregroundMark x1="20323" y1="48049" x2="20323" y2="48049"/>
                          <a14:foregroundMark x1="20092" y1="52567" x2="20092" y2="52567"/>
                          <a14:foregroundMark x1="20323" y1="58727" x2="20323" y2="58727"/>
                          <a14:foregroundMark x1="20092" y1="64887" x2="20092" y2="64887"/>
                          <a14:foregroundMark x1="20208" y1="69405" x2="20208" y2="69405"/>
                          <a14:foregroundMark x1="79561" y1="48460" x2="79561" y2="48460"/>
                          <a14:foregroundMark x1="79561" y1="51129" x2="79561" y2="51129"/>
                          <a14:foregroundMark x1="49076" y1="72690" x2="49076" y2="72690"/>
                          <a14:foregroundMark x1="19977" y1="28747" x2="19977" y2="28747"/>
                          <a14:foregroundMark x1="20092" y1="33060" x2="20092" y2="33060"/>
                          <a14:foregroundMark x1="20323" y1="37166" x2="20323" y2="37166"/>
                          <a14:foregroundMark x1="19977" y1="40246" x2="19977" y2="40246"/>
                          <a14:foregroundMark x1="19977" y1="45585" x2="19977" y2="45585"/>
                          <a14:foregroundMark x1="19977" y1="50103" x2="19977" y2="50103"/>
                          <a14:foregroundMark x1="19977" y1="55236" x2="19977" y2="55236"/>
                          <a14:foregroundMark x1="19861" y1="62423" x2="19861" y2="62423"/>
                          <a14:foregroundMark x1="19746" y1="18070" x2="19746" y2="18070"/>
                          <a14:foregroundMark x1="51617" y1="82752" x2="51617" y2="82752"/>
                          <a14:foregroundMark x1="49538" y1="80698" x2="49538" y2="80698"/>
                          <a14:foregroundMark x1="46767" y1="79877" x2="46767" y2="79877"/>
                          <a14:foregroundMark x1="46420" y1="79466" x2="46420" y2="79466"/>
                          <a14:foregroundMark x1="46189" y1="82341" x2="46189" y2="82341"/>
                          <a14:foregroundMark x1="47344" y1="83162" x2="47344" y2="83162"/>
                          <a14:foregroundMark x1="51501" y1="83162" x2="51501" y2="83162"/>
                          <a14:foregroundMark x1="42032" y1="89528" x2="42032" y2="89528"/>
                          <a14:foregroundMark x1="41224" y1="89938" x2="41224" y2="89938"/>
                          <a14:foregroundMark x1="57159" y1="89733" x2="57159" y2="89733"/>
                          <a14:foregroundMark x1="57737" y1="89322" x2="57737" y2="89322"/>
                          <a14:foregroundMark x1="58314" y1="90144" x2="58314" y2="90144"/>
                          <a14:foregroundMark x1="57044" y1="90349" x2="57044" y2="90349"/>
                          <a14:foregroundMark x1="57275" y1="90554" x2="57275" y2="90554"/>
                          <a14:backgroundMark x1="58199" y1="87269" x2="58199" y2="87269"/>
                          <a14:backgroundMark x1="57275" y1="86242" x2="57275" y2="86242"/>
                          <a14:backgroundMark x1="56120" y1="85421" x2="56120" y2="85421"/>
                          <a14:backgroundMark x1="55427" y1="84189" x2="55427" y2="841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42" t="9692" r="19688" b="9240"/>
            <a:stretch/>
          </p:blipFill>
          <p:spPr>
            <a:xfrm>
              <a:off x="1930443" y="1702611"/>
              <a:ext cx="1736247" cy="1595113"/>
            </a:xfrm>
            <a:prstGeom prst="rect">
              <a:avLst/>
            </a:prstGeom>
          </p:spPr>
        </p:pic>
        <p:pic>
          <p:nvPicPr>
            <p:cNvPr id="27" name="Picture 1" descr="D:\Program Files\TrueLink\Users\youjinrui@kedacom.com\KDCPic\8e669467-07a6-445f-a66f-9242fbadb20a_9a071e01-d992-499f-a963-bf34727676a4@kedacom.com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7252" y="1740291"/>
              <a:ext cx="1682627" cy="1227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254" y="1740291"/>
              <a:ext cx="1691625" cy="12272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360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619672" y="3239998"/>
            <a:ext cx="2242800" cy="59472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6" name="标题 2"/>
          <p:cNvSpPr txBox="1">
            <a:spLocks noChangeArrowheads="1"/>
          </p:cNvSpPr>
          <p:nvPr/>
        </p:nvSpPr>
        <p:spPr bwMode="auto">
          <a:xfrm>
            <a:off x="462915" y="10002"/>
            <a:ext cx="4937760" cy="468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086" tIns="43543" rIns="87086" bIns="43543"/>
          <a:lstStyle/>
          <a:p>
            <a:endParaRPr lang="zh-CN" altLang="en-US" sz="1890" dirty="0">
              <a:solidFill>
                <a:srgbClr val="2A82B0"/>
              </a:solidFill>
              <a:latin typeface="微软雅黑" pitchFamily="34" charset="-122"/>
            </a:endParaRPr>
          </a:p>
        </p:txBody>
      </p:sp>
      <p:sp>
        <p:nvSpPr>
          <p:cNvPr id="10" name="标题 2"/>
          <p:cNvSpPr txBox="1">
            <a:spLocks noChangeArrowheads="1"/>
          </p:cNvSpPr>
          <p:nvPr/>
        </p:nvSpPr>
        <p:spPr bwMode="auto">
          <a:xfrm>
            <a:off x="462915" y="10002"/>
            <a:ext cx="4937760" cy="468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086" tIns="43543" rIns="87086" bIns="43543"/>
          <a:lstStyle/>
          <a:p>
            <a:endParaRPr lang="zh-CN" altLang="en-US" sz="1890" b="1" dirty="0">
              <a:solidFill>
                <a:srgbClr val="2A82B0"/>
              </a:solidFill>
              <a:latin typeface="微软雅黑" pitchFamily="34" charset="-122"/>
            </a:endParaRPr>
          </a:p>
        </p:txBody>
      </p:sp>
      <p:sp>
        <p:nvSpPr>
          <p:cNvPr id="13" name="标题 2"/>
          <p:cNvSpPr txBox="1">
            <a:spLocks noChangeArrowheads="1"/>
          </p:cNvSpPr>
          <p:nvPr/>
        </p:nvSpPr>
        <p:spPr bwMode="auto">
          <a:xfrm>
            <a:off x="462915" y="10002"/>
            <a:ext cx="4937760" cy="468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086" tIns="43543" rIns="87086" bIns="43543"/>
          <a:lstStyle/>
          <a:p>
            <a:endParaRPr lang="zh-CN" altLang="en-US" sz="1890" dirty="0">
              <a:solidFill>
                <a:srgbClr val="2A82B0"/>
              </a:solidFill>
              <a:latin typeface="微软雅黑" pitchFamily="34" charset="-122"/>
            </a:endParaRPr>
          </a:p>
        </p:txBody>
      </p:sp>
      <p:sp>
        <p:nvSpPr>
          <p:cNvPr id="37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 smtClean="0">
                <a:latin typeface="+mj-ea"/>
              </a:rPr>
              <a:t>KDM2802A-G2</a:t>
            </a:r>
            <a:r>
              <a:rPr lang="zh-CN" altLang="en-US" sz="2400" b="1" dirty="0" smtClean="0">
                <a:latin typeface="+mj-ea"/>
              </a:rPr>
              <a:t>大</a:t>
            </a:r>
            <a:r>
              <a:rPr lang="zh-CN" altLang="en-US" sz="2400" b="1" dirty="0">
                <a:latin typeface="+mj-ea"/>
              </a:rPr>
              <a:t>容量视频监控业务平台</a:t>
            </a:r>
          </a:p>
        </p:txBody>
      </p:sp>
      <p:sp>
        <p:nvSpPr>
          <p:cNvPr id="49" name="矩形 48"/>
          <p:cNvSpPr/>
          <p:nvPr/>
        </p:nvSpPr>
        <p:spPr>
          <a:xfrm>
            <a:off x="1963794" y="3867529"/>
            <a:ext cx="1554556" cy="383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1260" b="1" dirty="0" smtClean="0">
                <a:solidFill>
                  <a:srgbClr val="FFC000"/>
                </a:solidFill>
                <a:latin typeface="微软雅黑" pitchFamily="34" charset="-122"/>
              </a:rPr>
              <a:t>KDM2802A-G2</a:t>
            </a:r>
            <a:endParaRPr lang="en-US" altLang="zh-CN" sz="1260" b="1" dirty="0">
              <a:solidFill>
                <a:srgbClr val="FFC000"/>
              </a:solidFill>
              <a:latin typeface="微软雅黑" pitchFamily="34" charset="-122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932040" y="1706445"/>
            <a:ext cx="3168352" cy="2128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60" dirty="0">
                <a:latin typeface="微软雅黑" pitchFamily="34" charset="-122"/>
              </a:rPr>
              <a:t>型号</a:t>
            </a:r>
            <a:r>
              <a:rPr lang="zh-CN" altLang="en-US" sz="1260" dirty="0" smtClean="0">
                <a:latin typeface="微软雅黑" pitchFamily="34" charset="-122"/>
              </a:rPr>
              <a:t>：</a:t>
            </a:r>
            <a:r>
              <a:rPr lang="en-US" altLang="zh-CN" sz="1260" dirty="0" smtClean="0">
                <a:latin typeface="微软雅黑" pitchFamily="34" charset="-122"/>
              </a:rPr>
              <a:t>KDM2802A-G2</a:t>
            </a:r>
            <a:r>
              <a:rPr lang="zh-CN" altLang="en-US" sz="1260" dirty="0">
                <a:latin typeface="微软雅黑" pitchFamily="34" charset="-122"/>
              </a:rPr>
              <a:t>主机</a:t>
            </a:r>
            <a:endParaRPr lang="en-US" altLang="zh-CN" sz="1260" dirty="0">
              <a:latin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60" dirty="0">
                <a:latin typeface="微软雅黑" pitchFamily="34" charset="-122"/>
              </a:rPr>
              <a:t>          </a:t>
            </a:r>
            <a:r>
              <a:rPr lang="en-US" altLang="zh-CN" sz="1260" dirty="0" smtClean="0">
                <a:latin typeface="微软雅黑" pitchFamily="34" charset="-122"/>
              </a:rPr>
              <a:t>KDM2802A-G2</a:t>
            </a:r>
            <a:r>
              <a:rPr lang="zh-CN" altLang="en-US" sz="1260" dirty="0">
                <a:latin typeface="微软雅黑" pitchFamily="34" charset="-122"/>
              </a:rPr>
              <a:t>从机</a:t>
            </a:r>
            <a:endParaRPr lang="en-US" altLang="zh-CN" sz="1260" dirty="0">
              <a:latin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260" dirty="0">
              <a:latin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260" dirty="0" smtClean="0">
                <a:latin typeface="微软雅黑" pitchFamily="34" charset="-122"/>
              </a:rPr>
              <a:t>单</a:t>
            </a:r>
            <a:r>
              <a:rPr lang="zh-CN" altLang="en-US" sz="1260" dirty="0">
                <a:latin typeface="微软雅黑" pitchFamily="34" charset="-122"/>
              </a:rPr>
              <a:t>台可接入</a:t>
            </a:r>
            <a:r>
              <a:rPr lang="en-US" altLang="zh-CN" sz="1260" dirty="0">
                <a:latin typeface="微软雅黑" pitchFamily="34" charset="-122"/>
              </a:rPr>
              <a:t>5000</a:t>
            </a:r>
            <a:r>
              <a:rPr lang="zh-CN" altLang="en-US" sz="1260" dirty="0">
                <a:latin typeface="微软雅黑" pitchFamily="34" charset="-122"/>
              </a:rPr>
              <a:t>个监控</a:t>
            </a:r>
            <a:r>
              <a:rPr lang="zh-CN" altLang="en-US" sz="1260" dirty="0" smtClean="0">
                <a:latin typeface="微软雅黑" pitchFamily="34" charset="-122"/>
              </a:rPr>
              <a:t>点</a:t>
            </a:r>
            <a:endParaRPr lang="en-US" altLang="zh-CN" sz="1260" dirty="0" smtClean="0">
              <a:latin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260" dirty="0" smtClean="0">
                <a:latin typeface="微软雅黑" pitchFamily="34" charset="-122"/>
              </a:rPr>
              <a:t>单</a:t>
            </a:r>
            <a:r>
              <a:rPr lang="zh-CN" altLang="en-US" sz="1260" dirty="0">
                <a:latin typeface="微软雅黑" pitchFamily="34" charset="-122"/>
              </a:rPr>
              <a:t>级最大可接入</a:t>
            </a:r>
            <a:r>
              <a:rPr lang="en-US" altLang="zh-CN" sz="1260" dirty="0">
                <a:latin typeface="微软雅黑" pitchFamily="34" charset="-122"/>
              </a:rPr>
              <a:t>15000</a:t>
            </a:r>
            <a:r>
              <a:rPr lang="zh-CN" altLang="en-US" sz="1260" dirty="0">
                <a:latin typeface="微软雅黑" pitchFamily="34" charset="-122"/>
              </a:rPr>
              <a:t>个监控</a:t>
            </a:r>
            <a:r>
              <a:rPr lang="zh-CN" altLang="en-US" sz="1260" dirty="0" smtClean="0">
                <a:latin typeface="微软雅黑" pitchFamily="34" charset="-122"/>
              </a:rPr>
              <a:t>点</a:t>
            </a:r>
            <a:endParaRPr lang="en-US" altLang="zh-CN" sz="1260" dirty="0" smtClean="0">
              <a:latin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1260" dirty="0" smtClean="0">
                <a:latin typeface="微软雅黑" pitchFamily="34" charset="-122"/>
              </a:rPr>
              <a:t>31</a:t>
            </a:r>
            <a:r>
              <a:rPr lang="zh-CN" altLang="en-US" sz="1260" dirty="0">
                <a:latin typeface="微软雅黑" pitchFamily="34" charset="-122"/>
              </a:rPr>
              <a:t>个从机的接入</a:t>
            </a:r>
            <a:r>
              <a:rPr lang="zh-CN" altLang="en-US" sz="1260" dirty="0" smtClean="0">
                <a:latin typeface="微软雅黑" pitchFamily="34" charset="-122"/>
              </a:rPr>
              <a:t>管理</a:t>
            </a:r>
            <a:endParaRPr lang="en-US" altLang="zh-CN" sz="1260" dirty="0">
              <a:latin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endParaRPr lang="zh-CN" altLang="en-US" sz="1260" dirty="0">
              <a:latin typeface="微软雅黑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872949" y="1707654"/>
            <a:ext cx="1736247" cy="1595113"/>
            <a:chOff x="1930443" y="1702611"/>
            <a:chExt cx="1736247" cy="1595113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56" b="90965" l="19053" r="80139">
                          <a14:foregroundMark x1="79908" y1="54415" x2="79908" y2="54415"/>
                          <a14:foregroundMark x1="79792" y1="45585" x2="79792" y2="45585"/>
                          <a14:foregroundMark x1="79792" y1="45585" x2="79792" y2="45585"/>
                          <a14:foregroundMark x1="79561" y1="44764" x2="79561" y2="44764"/>
                          <a14:foregroundMark x1="79330" y1="42710" x2="79330" y2="42710"/>
                          <a14:foregroundMark x1="79330" y1="42300" x2="79330" y2="42300"/>
                          <a14:foregroundMark x1="79330" y1="41478" x2="79330" y2="41478"/>
                          <a14:foregroundMark x1="79446" y1="39836" x2="79446" y2="39836"/>
                          <a14:foregroundMark x1="79446" y1="39425" x2="79446" y2="39425"/>
                          <a14:foregroundMark x1="79561" y1="37166" x2="79561" y2="37166"/>
                          <a14:foregroundMark x1="79561" y1="37166" x2="79561" y2="37166"/>
                          <a14:foregroundMark x1="79561" y1="35729" x2="79561" y2="35729"/>
                          <a14:foregroundMark x1="79561" y1="35524" x2="79561" y2="34908"/>
                          <a14:foregroundMark x1="79561" y1="32444" x2="79561" y2="32444"/>
                          <a14:foregroundMark x1="79561" y1="32238" x2="79561" y2="32238"/>
                          <a14:foregroundMark x1="79561" y1="32238" x2="79561" y2="32238"/>
                          <a14:foregroundMark x1="79561" y1="32238" x2="79561" y2="32238"/>
                          <a14:foregroundMark x1="79561" y1="30390" x2="79561" y2="30390"/>
                          <a14:foregroundMark x1="79561" y1="30390" x2="79561" y2="30390"/>
                          <a14:foregroundMark x1="79446" y1="29774" x2="79446" y2="29774"/>
                          <a14:foregroundMark x1="79446" y1="29774" x2="79446" y2="29774"/>
                          <a14:foregroundMark x1="79446" y1="28542" x2="79446" y2="28542"/>
                          <a14:foregroundMark x1="79330" y1="26694" x2="79330" y2="26694"/>
                          <a14:foregroundMark x1="79330" y1="24846" x2="79330" y2="24846"/>
                          <a14:foregroundMark x1="79330" y1="24230" x2="79330" y2="24230"/>
                          <a14:foregroundMark x1="79908" y1="56468" x2="79908" y2="56468"/>
                          <a14:foregroundMark x1="79908" y1="56468" x2="79908" y2="56468"/>
                          <a14:foregroundMark x1="79792" y1="57084" x2="79792" y2="57084"/>
                          <a14:foregroundMark x1="79792" y1="57290" x2="79792" y2="57290"/>
                          <a14:foregroundMark x1="79792" y1="57906" x2="79792" y2="57906"/>
                          <a14:foregroundMark x1="79792" y1="57906" x2="79792" y2="57906"/>
                          <a14:foregroundMark x1="79792" y1="58111" x2="79792" y2="58111"/>
                          <a14:foregroundMark x1="79908" y1="58727" x2="79908" y2="58727"/>
                          <a14:foregroundMark x1="79908" y1="58727" x2="79908" y2="58727"/>
                          <a14:foregroundMark x1="79908" y1="59548" x2="79908" y2="59548"/>
                          <a14:foregroundMark x1="79908" y1="59754" x2="79908" y2="59754"/>
                          <a14:foregroundMark x1="80023" y1="60164" x2="80023" y2="60164"/>
                          <a14:foregroundMark x1="80139" y1="60575" x2="80139" y2="60575"/>
                          <a14:foregroundMark x1="80139" y1="60986" x2="80139" y2="60986"/>
                          <a14:foregroundMark x1="80139" y1="60986" x2="80139" y2="60986"/>
                          <a14:foregroundMark x1="79908" y1="62012" x2="79908" y2="62012"/>
                          <a14:foregroundMark x1="79908" y1="62218" x2="79908" y2="62218"/>
                          <a14:foregroundMark x1="79908" y1="62423" x2="79908" y2="62423"/>
                          <a14:foregroundMark x1="80023" y1="63244" x2="80023" y2="63244"/>
                          <a14:foregroundMark x1="80139" y1="64066" x2="80139" y2="64066"/>
                          <a14:foregroundMark x1="80139" y1="64271" x2="80139" y2="64682"/>
                          <a14:foregroundMark x1="79792" y1="65503" x2="79792" y2="65503"/>
                          <a14:foregroundMark x1="79792" y1="65503" x2="79792" y2="65503"/>
                          <a14:foregroundMark x1="79792" y1="65708" x2="79792" y2="65708"/>
                          <a14:foregroundMark x1="79792" y1="66119" x2="79792" y2="66530"/>
                          <a14:foregroundMark x1="79792" y1="66530" x2="79792" y2="66530"/>
                          <a14:foregroundMark x1="79908" y1="67146" x2="79908" y2="67146"/>
                          <a14:foregroundMark x1="79908" y1="67762" x2="79908" y2="67762"/>
                          <a14:foregroundMark x1="79908" y1="67762" x2="79908" y2="68172"/>
                          <a14:foregroundMark x1="79908" y1="68378" x2="79908" y2="68378"/>
                          <a14:foregroundMark x1="79908" y1="68378" x2="79908" y2="68378"/>
                          <a14:foregroundMark x1="80023" y1="68789" x2="80023" y2="68994"/>
                          <a14:foregroundMark x1="80023" y1="69199" x2="80023" y2="69199"/>
                          <a14:foregroundMark x1="79908" y1="17659" x2="79908" y2="17659"/>
                          <a14:foregroundMark x1="79908" y1="17659" x2="79908" y2="17659"/>
                          <a14:foregroundMark x1="79908" y1="19302" x2="79908" y2="19302"/>
                          <a14:foregroundMark x1="79908" y1="19507" x2="79908" y2="19507"/>
                          <a14:foregroundMark x1="80023" y1="20739" x2="80023" y2="20739"/>
                          <a14:foregroundMark x1="80023" y1="20739" x2="80023" y2="20739"/>
                          <a14:foregroundMark x1="79908" y1="19918" x2="79908" y2="19918"/>
                          <a14:foregroundMark x1="79908" y1="19918" x2="79908" y2="19918"/>
                          <a14:foregroundMark x1="79792" y1="20739" x2="79792" y2="20739"/>
                          <a14:foregroundMark x1="79792" y1="21150" x2="79792" y2="21150"/>
                          <a14:foregroundMark x1="79792" y1="21150" x2="79792" y2="21150"/>
                          <a14:foregroundMark x1="80139" y1="22382" x2="80139" y2="22382"/>
                          <a14:foregroundMark x1="79677" y1="16222" x2="79677" y2="16222"/>
                          <a14:foregroundMark x1="79677" y1="16222" x2="79677" y2="16222"/>
                          <a14:foregroundMark x1="79677" y1="14784" x2="79677" y2="14784"/>
                          <a14:foregroundMark x1="79677" y1="14374" x2="79677" y2="14374"/>
                          <a14:foregroundMark x1="79677" y1="13963" x2="79677" y2="13963"/>
                          <a14:foregroundMark x1="79677" y1="13758" x2="79677" y2="13758"/>
                          <a14:foregroundMark x1="79677" y1="13758" x2="79677" y2="13758"/>
                          <a14:foregroundMark x1="79677" y1="13758" x2="79677" y2="13758"/>
                          <a14:foregroundMark x1="79792" y1="13142" x2="79792" y2="13142"/>
                          <a14:foregroundMark x1="79908" y1="12731" x2="79908" y2="12731"/>
                          <a14:foregroundMark x1="79908" y1="12320" x2="79908" y2="12320"/>
                          <a14:foregroundMark x1="79908" y1="11910" x2="79908" y2="11910"/>
                          <a14:foregroundMark x1="79792" y1="10883" x2="79792" y2="10883"/>
                          <a14:foregroundMark x1="79099" y1="10678" x2="79099" y2="10678"/>
                          <a14:foregroundMark x1="78984" y1="10472" x2="78984" y2="10472"/>
                          <a14:foregroundMark x1="77136" y1="10472" x2="77136" y2="10472"/>
                          <a14:foregroundMark x1="77136" y1="10472" x2="77136" y2="10472"/>
                          <a14:foregroundMark x1="75404" y1="10267" x2="75404" y2="10267"/>
                          <a14:foregroundMark x1="74018" y1="10267" x2="74018" y2="10267"/>
                          <a14:foregroundMark x1="71594" y1="10267" x2="71594" y2="10267"/>
                          <a14:foregroundMark x1="73210" y1="10678" x2="73210" y2="10678"/>
                          <a14:foregroundMark x1="73210" y1="10678" x2="73210" y2="10678"/>
                          <a14:foregroundMark x1="73788" y1="10883" x2="73788" y2="10883"/>
                          <a14:foregroundMark x1="76559" y1="10883" x2="76559" y2="10883"/>
                          <a14:foregroundMark x1="77598" y1="10883" x2="77598" y2="10883"/>
                          <a14:foregroundMark x1="70785" y1="10883" x2="70785" y2="10883"/>
                          <a14:foregroundMark x1="69977" y1="11088" x2="69977" y2="11088"/>
                          <a14:foregroundMark x1="68591" y1="10883" x2="68591" y2="10883"/>
                          <a14:foregroundMark x1="67552" y1="10267" x2="67552" y2="10267"/>
                          <a14:foregroundMark x1="66628" y1="10267" x2="66628" y2="10267"/>
                          <a14:foregroundMark x1="66166" y1="10267" x2="66166" y2="10267"/>
                          <a14:foregroundMark x1="65820" y1="10267" x2="65820" y2="10267"/>
                          <a14:foregroundMark x1="64665" y1="10267" x2="64665" y2="10267"/>
                          <a14:foregroundMark x1="64665" y1="10267" x2="64665" y2="10267"/>
                          <a14:foregroundMark x1="64434" y1="10472" x2="64434" y2="10472"/>
                          <a14:foregroundMark x1="63857" y1="10678" x2="63741" y2="10678"/>
                          <a14:foregroundMark x1="62356" y1="10678" x2="62356" y2="10678"/>
                          <a14:foregroundMark x1="62356" y1="10678" x2="62356" y2="10678"/>
                          <a14:foregroundMark x1="61085" y1="10472" x2="61085" y2="10472"/>
                          <a14:foregroundMark x1="60508" y1="10472" x2="60277" y2="10472"/>
                          <a14:foregroundMark x1="59700" y1="10267" x2="59238" y2="10267"/>
                          <a14:foregroundMark x1="58545" y1="10267" x2="58545" y2="10267"/>
                          <a14:foregroundMark x1="57737" y1="10062" x2="57275" y2="10062"/>
                          <a14:foregroundMark x1="56005" y1="9856" x2="55543" y2="9856"/>
                          <a14:foregroundMark x1="52771" y1="9856" x2="52771" y2="9856"/>
                          <a14:foregroundMark x1="51732" y1="9856" x2="51732" y2="9856"/>
                          <a14:foregroundMark x1="51270" y1="10062" x2="50577" y2="10267"/>
                          <a14:foregroundMark x1="50231" y1="10267" x2="50000" y2="10267"/>
                          <a14:foregroundMark x1="48499" y1="10472" x2="48037" y2="10472"/>
                          <a14:foregroundMark x1="46305" y1="10472" x2="46305" y2="10472"/>
                          <a14:foregroundMark x1="45612" y1="10472" x2="45612" y2="10472"/>
                          <a14:foregroundMark x1="43995" y1="10472" x2="43533" y2="10472"/>
                          <a14:foregroundMark x1="43072" y1="10472" x2="43072" y2="10472"/>
                          <a14:foregroundMark x1="43072" y1="10472" x2="43072" y2="10472"/>
                          <a14:foregroundMark x1="54965" y1="10267" x2="54965" y2="10267"/>
                          <a14:foregroundMark x1="54273" y1="10678" x2="54273" y2="10678"/>
                          <a14:foregroundMark x1="63164" y1="10472" x2="63164" y2="10472"/>
                          <a14:foregroundMark x1="68245" y1="10267" x2="68245" y2="10267"/>
                          <a14:foregroundMark x1="69400" y1="10472" x2="69400" y2="10472"/>
                          <a14:foregroundMark x1="33256" y1="10472" x2="33256" y2="10472"/>
                          <a14:foregroundMark x1="36374" y1="10678" x2="36374" y2="10678"/>
                          <a14:foregroundMark x1="39607" y1="10883" x2="39607" y2="10883"/>
                          <a14:foregroundMark x1="40531" y1="10678" x2="40531" y2="10678"/>
                          <a14:foregroundMark x1="41224" y1="10678" x2="41224" y2="10678"/>
                          <a14:foregroundMark x1="41686" y1="10678" x2="41686" y2="10678"/>
                          <a14:foregroundMark x1="42148" y1="10678" x2="42148" y2="10678"/>
                          <a14:foregroundMark x1="38222" y1="10883" x2="38222" y2="10883"/>
                          <a14:foregroundMark x1="40531" y1="9856" x2="40531" y2="9856"/>
                          <a14:foregroundMark x1="41339" y1="10062" x2="41339" y2="10062"/>
                          <a14:foregroundMark x1="41801" y1="10267" x2="41801" y2="10267"/>
                          <a14:foregroundMark x1="36952" y1="10472" x2="36952" y2="10472"/>
                          <a14:foregroundMark x1="38915" y1="10678" x2="38915" y2="10678"/>
                          <a14:foregroundMark x1="38337" y1="10472" x2="38337" y2="10472"/>
                          <a14:foregroundMark x1="39030" y1="10267" x2="39030" y2="10267"/>
                          <a14:foregroundMark x1="39030" y1="10267" x2="39030" y2="10267"/>
                          <a14:foregroundMark x1="38568" y1="10267" x2="38568" y2="10267"/>
                          <a14:foregroundMark x1="38222" y1="10267" x2="38222" y2="10267"/>
                          <a14:foregroundMark x1="37644" y1="10267" x2="37644" y2="10267"/>
                          <a14:foregroundMark x1="36952" y1="10267" x2="36605" y2="10267"/>
                          <a14:foregroundMark x1="36143" y1="10267" x2="36143" y2="10267"/>
                          <a14:foregroundMark x1="36028" y1="10267" x2="36028" y2="10267"/>
                          <a14:foregroundMark x1="35450" y1="10472" x2="35450" y2="10472"/>
                          <a14:foregroundMark x1="35335" y1="10472" x2="35335" y2="10472"/>
                          <a14:foregroundMark x1="35335" y1="10472" x2="35335" y2="10472"/>
                          <a14:foregroundMark x1="34296" y1="10472" x2="34296" y2="10472"/>
                          <a14:foregroundMark x1="34180" y1="10472" x2="34180" y2="10472"/>
                          <a14:foregroundMark x1="33834" y1="10472" x2="33834" y2="10472"/>
                          <a14:foregroundMark x1="32333" y1="10472" x2="32333" y2="10472"/>
                          <a14:foregroundMark x1="31524" y1="10678" x2="31524" y2="10678"/>
                          <a14:foregroundMark x1="30831" y1="10678" x2="30831" y2="10678"/>
                          <a14:foregroundMark x1="29677" y1="10678" x2="29677" y2="10678"/>
                          <a14:foregroundMark x1="29561" y1="10678" x2="29561" y2="10678"/>
                          <a14:foregroundMark x1="29561" y1="10678" x2="29561" y2="10678"/>
                          <a14:foregroundMark x1="29561" y1="10678" x2="29561" y2="10678"/>
                          <a14:foregroundMark x1="28868" y1="10267" x2="28868" y2="10267"/>
                          <a14:foregroundMark x1="28753" y1="10267" x2="28753" y2="10267"/>
                          <a14:foregroundMark x1="28637" y1="10267" x2="28637" y2="10267"/>
                          <a14:foregroundMark x1="27714" y1="10267" x2="27714" y2="10267"/>
                          <a14:foregroundMark x1="27136" y1="10267" x2="27136" y2="10267"/>
                          <a14:foregroundMark x1="26905" y1="10267" x2="26905" y2="10267"/>
                          <a14:foregroundMark x1="25982" y1="10062" x2="25982" y2="10062"/>
                          <a14:foregroundMark x1="24480" y1="10062" x2="24480" y2="10062"/>
                          <a14:foregroundMark x1="23788" y1="10267" x2="23788" y2="10267"/>
                          <a14:foregroundMark x1="22864" y1="10678" x2="22864" y2="10678"/>
                          <a14:foregroundMark x1="22286" y1="10678" x2="22055" y2="10678"/>
                          <a14:foregroundMark x1="21363" y1="10678" x2="20785" y2="10883"/>
                          <a14:foregroundMark x1="20554" y1="10883" x2="20554" y2="10883"/>
                          <a14:foregroundMark x1="20554" y1="10883" x2="20554" y2="10883"/>
                          <a14:foregroundMark x1="20208" y1="11910" x2="20208" y2="11910"/>
                          <a14:foregroundMark x1="19977" y1="12320" x2="19977" y2="12320"/>
                          <a14:foregroundMark x1="20092" y1="13142" x2="20092" y2="13142"/>
                          <a14:foregroundMark x1="20092" y1="13552" x2="20092" y2="13758"/>
                          <a14:foregroundMark x1="20092" y1="14168" x2="20092" y2="14168"/>
                          <a14:foregroundMark x1="20092" y1="14784" x2="20092" y2="14784"/>
                          <a14:foregroundMark x1="20092" y1="14784" x2="20092" y2="14784"/>
                          <a14:foregroundMark x1="20092" y1="14374" x2="20092" y2="14374"/>
                          <a14:foregroundMark x1="19977" y1="13963" x2="19977" y2="13963"/>
                          <a14:foregroundMark x1="19977" y1="13552" x2="19977" y2="13552"/>
                          <a14:foregroundMark x1="19861" y1="12936" x2="19861" y2="12936"/>
                          <a14:foregroundMark x1="19861" y1="11910" x2="19861" y2="11910"/>
                          <a14:foregroundMark x1="19977" y1="11088" x2="19977" y2="11088"/>
                          <a14:foregroundMark x1="19977" y1="10678" x2="19977" y2="10678"/>
                          <a14:foregroundMark x1="20092" y1="10678" x2="20092" y2="10678"/>
                          <a14:foregroundMark x1="20554" y1="10678" x2="21016" y2="10678"/>
                          <a14:foregroundMark x1="22286" y1="10678" x2="22286" y2="10678"/>
                          <a14:foregroundMark x1="22517" y1="10678" x2="22633" y2="10678"/>
                          <a14:foregroundMark x1="23903" y1="10472" x2="24134" y2="10472"/>
                          <a14:foregroundMark x1="26097" y1="10062" x2="26097" y2="10062"/>
                          <a14:foregroundMark x1="26328" y1="9856" x2="26328" y2="9856"/>
                          <a14:foregroundMark x1="26790" y1="9856" x2="26905" y2="9856"/>
                          <a14:foregroundMark x1="28753" y1="10062" x2="28753" y2="10062"/>
                          <a14:foregroundMark x1="28753" y1="10062" x2="28753" y2="10062"/>
                          <a14:foregroundMark x1="28984" y1="10267" x2="28984" y2="10267"/>
                          <a14:foregroundMark x1="29792" y1="10062" x2="29792" y2="10062"/>
                          <a14:foregroundMark x1="30370" y1="10062" x2="30370" y2="10062"/>
                          <a14:foregroundMark x1="26443" y1="10678" x2="26443" y2="10678"/>
                          <a14:foregroundMark x1="26443" y1="10678" x2="26443" y2="10678"/>
                          <a14:foregroundMark x1="26443" y1="10678" x2="26443" y2="10678"/>
                          <a14:foregroundMark x1="26328" y1="10678" x2="26328" y2="10678"/>
                          <a14:foregroundMark x1="26212" y1="10678" x2="26212" y2="10678"/>
                          <a14:foregroundMark x1="26212" y1="10678" x2="25751" y2="10678"/>
                          <a14:foregroundMark x1="24827" y1="10678" x2="24827" y2="10678"/>
                          <a14:foregroundMark x1="24827" y1="10678" x2="24827" y2="10678"/>
                          <a14:foregroundMark x1="24827" y1="10678" x2="24827" y2="10678"/>
                          <a14:foregroundMark x1="24596" y1="10678" x2="24596" y2="10678"/>
                          <a14:foregroundMark x1="24596" y1="10678" x2="24134" y2="10678"/>
                          <a14:foregroundMark x1="23903" y1="10678" x2="23788" y2="10678"/>
                          <a14:foregroundMark x1="23557" y1="10678" x2="23326" y2="10678"/>
                          <a14:foregroundMark x1="22979" y1="10267" x2="22979" y2="10267"/>
                          <a14:foregroundMark x1="22055" y1="10267" x2="21824" y2="10267"/>
                          <a14:foregroundMark x1="21709" y1="10267" x2="21709" y2="10267"/>
                          <a14:foregroundMark x1="21594" y1="10267" x2="21132" y2="10678"/>
                          <a14:foregroundMark x1="21132" y1="10678" x2="21132" y2="10678"/>
                          <a14:foregroundMark x1="21132" y1="10678" x2="21132" y2="10678"/>
                          <a14:foregroundMark x1="20554" y1="10678" x2="20554" y2="10678"/>
                          <a14:foregroundMark x1="20554" y1="10678" x2="20554" y2="10678"/>
                          <a14:foregroundMark x1="20439" y1="10883" x2="20439" y2="10883"/>
                          <a14:foregroundMark x1="20439" y1="10883" x2="20439" y2="10883"/>
                          <a14:foregroundMark x1="20439" y1="10883" x2="20439" y2="10883"/>
                          <a14:foregroundMark x1="20439" y1="10883" x2="20439" y2="10883"/>
                          <a14:foregroundMark x1="20554" y1="10267" x2="20554" y2="10267"/>
                          <a14:foregroundMark x1="20439" y1="10062" x2="20439" y2="10062"/>
                          <a14:foregroundMark x1="20092" y1="10472" x2="20092" y2="10472"/>
                          <a14:foregroundMark x1="20092" y1="10472" x2="20092" y2="10472"/>
                          <a14:foregroundMark x1="20092" y1="10472" x2="20092" y2="10472"/>
                          <a14:foregroundMark x1="19977" y1="10472" x2="19977" y2="10472"/>
                          <a14:foregroundMark x1="19977" y1="10472" x2="19977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30023" y1="10267" x2="30023" y2="10267"/>
                          <a14:foregroundMark x1="30485" y1="10267" x2="30485" y2="10267"/>
                          <a14:foregroundMark x1="30485" y1="10267" x2="30485" y2="10267"/>
                          <a14:foregroundMark x1="30600" y1="10267" x2="30600" y2="10267"/>
                          <a14:foregroundMark x1="30600" y1="10267" x2="30600" y2="10267"/>
                          <a14:foregroundMark x1="20208" y1="16222" x2="20208" y2="16222"/>
                          <a14:foregroundMark x1="20323" y1="16016" x2="20323" y2="15811"/>
                          <a14:foregroundMark x1="31524" y1="9856" x2="31524" y2="9856"/>
                          <a14:foregroundMark x1="19861" y1="21150" x2="19861" y2="21150"/>
                          <a14:foregroundMark x1="19630" y1="24435" x2="19630" y2="24435"/>
                          <a14:foregroundMark x1="20092" y1="26078" x2="20092" y2="26078"/>
                          <a14:foregroundMark x1="20092" y1="31417" x2="20092" y2="31417"/>
                          <a14:foregroundMark x1="20439" y1="34908" x2="20439" y2="34908"/>
                          <a14:foregroundMark x1="20208" y1="39425" x2="20208" y2="39425"/>
                          <a14:foregroundMark x1="20208" y1="43326" x2="20208" y2="43326"/>
                          <a14:foregroundMark x1="20323" y1="48049" x2="20323" y2="48049"/>
                          <a14:foregroundMark x1="20092" y1="52567" x2="20092" y2="52567"/>
                          <a14:foregroundMark x1="20323" y1="58727" x2="20323" y2="58727"/>
                          <a14:foregroundMark x1="20092" y1="64887" x2="20092" y2="64887"/>
                          <a14:foregroundMark x1="20208" y1="69405" x2="20208" y2="69405"/>
                          <a14:foregroundMark x1="79561" y1="48460" x2="79561" y2="48460"/>
                          <a14:foregroundMark x1="79561" y1="51129" x2="79561" y2="51129"/>
                          <a14:foregroundMark x1="49076" y1="72690" x2="49076" y2="72690"/>
                          <a14:foregroundMark x1="19977" y1="28747" x2="19977" y2="28747"/>
                          <a14:foregroundMark x1="20092" y1="33060" x2="20092" y2="33060"/>
                          <a14:foregroundMark x1="20323" y1="37166" x2="20323" y2="37166"/>
                          <a14:foregroundMark x1="19977" y1="40246" x2="19977" y2="40246"/>
                          <a14:foregroundMark x1="19977" y1="45585" x2="19977" y2="45585"/>
                          <a14:foregroundMark x1="19977" y1="50103" x2="19977" y2="50103"/>
                          <a14:foregroundMark x1="19977" y1="55236" x2="19977" y2="55236"/>
                          <a14:foregroundMark x1="19861" y1="62423" x2="19861" y2="62423"/>
                          <a14:foregroundMark x1="19746" y1="18070" x2="19746" y2="18070"/>
                          <a14:foregroundMark x1="51617" y1="82752" x2="51617" y2="82752"/>
                          <a14:foregroundMark x1="49538" y1="80698" x2="49538" y2="80698"/>
                          <a14:foregroundMark x1="46767" y1="79877" x2="46767" y2="79877"/>
                          <a14:foregroundMark x1="46420" y1="79466" x2="46420" y2="79466"/>
                          <a14:foregroundMark x1="46189" y1="82341" x2="46189" y2="82341"/>
                          <a14:foregroundMark x1="47344" y1="83162" x2="47344" y2="83162"/>
                          <a14:foregroundMark x1="51501" y1="83162" x2="51501" y2="83162"/>
                          <a14:foregroundMark x1="42032" y1="89528" x2="42032" y2="89528"/>
                          <a14:foregroundMark x1="41224" y1="89938" x2="41224" y2="89938"/>
                          <a14:foregroundMark x1="57159" y1="89733" x2="57159" y2="89733"/>
                          <a14:foregroundMark x1="57737" y1="89322" x2="57737" y2="89322"/>
                          <a14:foregroundMark x1="58314" y1="90144" x2="58314" y2="90144"/>
                          <a14:foregroundMark x1="57044" y1="90349" x2="57044" y2="90349"/>
                          <a14:foregroundMark x1="57275" y1="90554" x2="57275" y2="90554"/>
                          <a14:backgroundMark x1="58199" y1="87269" x2="58199" y2="87269"/>
                          <a14:backgroundMark x1="57275" y1="86242" x2="57275" y2="86242"/>
                          <a14:backgroundMark x1="56120" y1="85421" x2="56120" y2="85421"/>
                          <a14:backgroundMark x1="55427" y1="84189" x2="55427" y2="841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42" t="9692" r="19688" b="9240"/>
            <a:stretch/>
          </p:blipFill>
          <p:spPr>
            <a:xfrm>
              <a:off x="1930443" y="1702611"/>
              <a:ext cx="1736247" cy="1595113"/>
            </a:xfrm>
            <a:prstGeom prst="rect">
              <a:avLst/>
            </a:prstGeom>
          </p:spPr>
        </p:pic>
        <p:pic>
          <p:nvPicPr>
            <p:cNvPr id="26" name="Picture 1" descr="D:\Program Files\TrueLink\Users\youjinrui@kedacom.com\KDCPic\8e669467-07a6-445f-a66f-9242fbadb20a_9a071e01-d992-499f-a963-bf34727676a4@kedacom.com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7252" y="1740291"/>
              <a:ext cx="1682627" cy="1227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254" y="1740291"/>
              <a:ext cx="1691625" cy="12272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535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2"/>
          <p:cNvSpPr txBox="1">
            <a:spLocks noChangeArrowheads="1"/>
          </p:cNvSpPr>
          <p:nvPr/>
        </p:nvSpPr>
        <p:spPr bwMode="auto">
          <a:xfrm>
            <a:off x="462915" y="10002"/>
            <a:ext cx="4937760" cy="468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086" tIns="43543" rIns="87086" bIns="43543"/>
          <a:lstStyle/>
          <a:p>
            <a:endParaRPr lang="zh-CN" altLang="en-US" sz="1890" dirty="0">
              <a:solidFill>
                <a:srgbClr val="2A82B0"/>
              </a:solidFill>
              <a:latin typeface="微软雅黑" pitchFamily="34" charset="-122"/>
            </a:endParaRPr>
          </a:p>
        </p:txBody>
      </p:sp>
      <p:sp>
        <p:nvSpPr>
          <p:cNvPr id="10" name="标题 2"/>
          <p:cNvSpPr txBox="1">
            <a:spLocks noChangeArrowheads="1"/>
          </p:cNvSpPr>
          <p:nvPr/>
        </p:nvSpPr>
        <p:spPr bwMode="auto">
          <a:xfrm>
            <a:off x="462915" y="10002"/>
            <a:ext cx="4937760" cy="468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086" tIns="43543" rIns="87086" bIns="43543"/>
          <a:lstStyle/>
          <a:p>
            <a:endParaRPr lang="zh-CN" altLang="en-US" sz="1890" b="1" dirty="0">
              <a:solidFill>
                <a:srgbClr val="2A82B0"/>
              </a:solidFill>
              <a:latin typeface="微软雅黑" pitchFamily="34" charset="-122"/>
            </a:endParaRPr>
          </a:p>
        </p:txBody>
      </p:sp>
      <p:sp>
        <p:nvSpPr>
          <p:cNvPr id="13" name="标题 2"/>
          <p:cNvSpPr txBox="1">
            <a:spLocks noChangeArrowheads="1"/>
          </p:cNvSpPr>
          <p:nvPr/>
        </p:nvSpPr>
        <p:spPr bwMode="auto">
          <a:xfrm>
            <a:off x="462915" y="10002"/>
            <a:ext cx="4937760" cy="468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086" tIns="43543" rIns="87086" bIns="43543"/>
          <a:lstStyle/>
          <a:p>
            <a:endParaRPr lang="zh-CN" altLang="en-US" sz="1890" dirty="0">
              <a:solidFill>
                <a:srgbClr val="2A82B0"/>
              </a:solidFill>
              <a:latin typeface="微软雅黑" pitchFamily="34" charset="-122"/>
            </a:endParaRPr>
          </a:p>
        </p:txBody>
      </p:sp>
      <p:sp>
        <p:nvSpPr>
          <p:cNvPr id="37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400" b="1" dirty="0" smtClean="0">
                <a:latin typeface="+mj-ea"/>
              </a:rPr>
              <a:t>KDM2901-G2</a:t>
            </a:r>
            <a:r>
              <a:rPr lang="zh-CN" altLang="en-US" sz="2400" b="1" dirty="0" smtClean="0">
                <a:latin typeface="+mj-ea"/>
              </a:rPr>
              <a:t>第二代视频监控业务平台软件</a:t>
            </a:r>
            <a:endParaRPr lang="zh-CN" altLang="en-US" sz="2400" b="1" dirty="0">
              <a:latin typeface="+mj-ea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932040" y="1521051"/>
            <a:ext cx="3024336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60" dirty="0">
                <a:latin typeface="微软雅黑" pitchFamily="34" charset="-122"/>
              </a:rPr>
              <a:t>型号</a:t>
            </a:r>
            <a:r>
              <a:rPr lang="zh-CN" altLang="en-US" sz="1260" dirty="0" smtClean="0">
                <a:latin typeface="微软雅黑" pitchFamily="34" charset="-122"/>
              </a:rPr>
              <a:t>：</a:t>
            </a:r>
            <a:r>
              <a:rPr lang="en-US" altLang="zh-CN" sz="1260" dirty="0" smtClean="0">
                <a:latin typeface="微软雅黑" pitchFamily="34" charset="-122"/>
              </a:rPr>
              <a:t>KDM2901-G2</a:t>
            </a:r>
          </a:p>
          <a:p>
            <a:pPr>
              <a:lnSpc>
                <a:spcPct val="150000"/>
              </a:lnSpc>
            </a:pPr>
            <a:endParaRPr lang="en-US" altLang="zh-CN" sz="1260" dirty="0">
              <a:latin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260" dirty="0" smtClean="0">
                <a:latin typeface="微软雅黑" pitchFamily="34" charset="-122"/>
              </a:rPr>
              <a:t>单</a:t>
            </a:r>
            <a:r>
              <a:rPr lang="zh-CN" altLang="en-US" sz="1260" dirty="0">
                <a:latin typeface="微软雅黑" pitchFamily="34" charset="-122"/>
              </a:rPr>
              <a:t>台可接入</a:t>
            </a:r>
            <a:r>
              <a:rPr lang="en-US" altLang="zh-CN" sz="1260" dirty="0">
                <a:latin typeface="微软雅黑" pitchFamily="34" charset="-122"/>
              </a:rPr>
              <a:t>10000</a:t>
            </a:r>
            <a:r>
              <a:rPr lang="zh-CN" altLang="en-US" sz="1260" dirty="0">
                <a:latin typeface="微软雅黑" pitchFamily="34" charset="-122"/>
              </a:rPr>
              <a:t>个监控</a:t>
            </a:r>
            <a:r>
              <a:rPr lang="zh-CN" altLang="en-US" sz="1260" dirty="0" smtClean="0">
                <a:latin typeface="微软雅黑" pitchFamily="34" charset="-122"/>
              </a:rPr>
              <a:t>点</a:t>
            </a:r>
            <a:endParaRPr lang="en-US" altLang="zh-CN" sz="1260" dirty="0" smtClean="0">
              <a:latin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260" dirty="0" smtClean="0">
                <a:latin typeface="微软雅黑" pitchFamily="34" charset="-122"/>
              </a:rPr>
              <a:t>单</a:t>
            </a:r>
            <a:r>
              <a:rPr lang="zh-CN" altLang="en-US" sz="1260" dirty="0">
                <a:latin typeface="微软雅黑" pitchFamily="34" charset="-122"/>
              </a:rPr>
              <a:t>级最大可接入</a:t>
            </a:r>
            <a:r>
              <a:rPr lang="en-US" altLang="zh-CN" sz="1260" dirty="0">
                <a:latin typeface="微软雅黑" pitchFamily="34" charset="-122"/>
              </a:rPr>
              <a:t>30000</a:t>
            </a:r>
            <a:r>
              <a:rPr lang="zh-CN" altLang="en-US" sz="1260" dirty="0">
                <a:latin typeface="微软雅黑" pitchFamily="34" charset="-122"/>
              </a:rPr>
              <a:t>个监控</a:t>
            </a:r>
            <a:r>
              <a:rPr lang="zh-CN" altLang="en-US" sz="1260" dirty="0" smtClean="0">
                <a:latin typeface="微软雅黑" pitchFamily="34" charset="-122"/>
              </a:rPr>
              <a:t>点</a:t>
            </a:r>
            <a:endParaRPr lang="zh-CN" altLang="en-US" sz="1260" dirty="0">
              <a:latin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260" dirty="0">
                <a:latin typeface="微软雅黑" pitchFamily="34" charset="-122"/>
              </a:rPr>
              <a:t>可实现</a:t>
            </a:r>
            <a:r>
              <a:rPr lang="en-US" altLang="zh-CN" sz="1260" dirty="0">
                <a:latin typeface="微软雅黑" pitchFamily="34" charset="-122"/>
              </a:rPr>
              <a:t>NVR</a:t>
            </a:r>
            <a:r>
              <a:rPr lang="zh-CN" altLang="en-US" sz="1260" dirty="0">
                <a:latin typeface="微软雅黑" pitchFamily="34" charset="-122"/>
              </a:rPr>
              <a:t>、前端编码器和网络摄像机接入管理，电视墙集中管理，用户登录认证、设备管理、前端视频码流集中存储和转发等</a:t>
            </a:r>
            <a:r>
              <a:rPr lang="zh-CN" altLang="en-US" sz="1260" dirty="0" smtClean="0">
                <a:latin typeface="微软雅黑" pitchFamily="34" charset="-122"/>
              </a:rPr>
              <a:t>功能</a:t>
            </a:r>
            <a:endParaRPr lang="zh-CN" altLang="en-US" sz="1260" dirty="0">
              <a:latin typeface="微软雅黑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34" y="2211710"/>
            <a:ext cx="3427850" cy="1294036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936781" y="3505746"/>
            <a:ext cx="1554556" cy="348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1260" b="1" dirty="0" smtClean="0">
                <a:solidFill>
                  <a:srgbClr val="FFC000"/>
                </a:solidFill>
                <a:latin typeface="微软雅黑" pitchFamily="34" charset="-122"/>
              </a:rPr>
              <a:t>KDM2901-G2</a:t>
            </a:r>
            <a:endParaRPr lang="en-US" altLang="zh-CN" sz="1260" b="1" dirty="0">
              <a:solidFill>
                <a:srgbClr val="FFC000"/>
              </a:solidFill>
              <a:latin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330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2"/>
          <p:cNvSpPr txBox="1">
            <a:spLocks noChangeArrowheads="1"/>
          </p:cNvSpPr>
          <p:nvPr/>
        </p:nvSpPr>
        <p:spPr bwMode="auto">
          <a:xfrm>
            <a:off x="462915" y="10002"/>
            <a:ext cx="4937760" cy="468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086" tIns="43543" rIns="87086" bIns="43543"/>
          <a:lstStyle/>
          <a:p>
            <a:endParaRPr lang="zh-CN" altLang="en-US" sz="1890" dirty="0">
              <a:solidFill>
                <a:srgbClr val="2A82B0"/>
              </a:solidFill>
              <a:latin typeface="微软雅黑" pitchFamily="34" charset="-122"/>
            </a:endParaRPr>
          </a:p>
        </p:txBody>
      </p:sp>
      <p:sp>
        <p:nvSpPr>
          <p:cNvPr id="10" name="标题 2"/>
          <p:cNvSpPr txBox="1">
            <a:spLocks noChangeArrowheads="1"/>
          </p:cNvSpPr>
          <p:nvPr/>
        </p:nvSpPr>
        <p:spPr bwMode="auto">
          <a:xfrm>
            <a:off x="462915" y="10002"/>
            <a:ext cx="4937760" cy="468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086" tIns="43543" rIns="87086" bIns="43543"/>
          <a:lstStyle/>
          <a:p>
            <a:endParaRPr lang="zh-CN" altLang="en-US" sz="1890" b="1" dirty="0">
              <a:solidFill>
                <a:srgbClr val="2A82B0"/>
              </a:solidFill>
              <a:latin typeface="微软雅黑" pitchFamily="34" charset="-122"/>
            </a:endParaRPr>
          </a:p>
        </p:txBody>
      </p:sp>
      <p:sp>
        <p:nvSpPr>
          <p:cNvPr id="37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KDM201-CMS-L1E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中小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容量监控平台主卡</a:t>
            </a:r>
            <a:endParaRPr lang="zh-CN" altLang="en-US" spc="540" dirty="0"/>
          </a:p>
        </p:txBody>
      </p:sp>
      <p:pic>
        <p:nvPicPr>
          <p:cNvPr id="8" name="Picture 4" descr="KDM201-CMS-L1E板卡式监控平台图片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270" y="2519941"/>
            <a:ext cx="1864171" cy="1296144"/>
          </a:xfrm>
          <a:prstGeom prst="rect">
            <a:avLst/>
          </a:prstGeom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931440" y="1938440"/>
            <a:ext cx="2085828" cy="5909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620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KDM201</a:t>
            </a:r>
            <a:r>
              <a:rPr lang="zh-CN" altLang="en-US" sz="1620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家族新成员</a:t>
            </a:r>
            <a:endParaRPr lang="en-US" altLang="zh-CN" sz="1620" kern="1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ctr">
              <a:defRPr/>
            </a:pPr>
            <a:r>
              <a:rPr lang="en-US" altLang="zh-CN" sz="1260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KDM201-CMS-L1E</a:t>
            </a:r>
            <a:r>
              <a:rPr lang="en-US" altLang="zh-CN" sz="1620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  </a:t>
            </a:r>
          </a:p>
        </p:txBody>
      </p:sp>
      <p:graphicFrame>
        <p:nvGraphicFramePr>
          <p:cNvPr id="13" name="图示 12"/>
          <p:cNvGraphicFramePr/>
          <p:nvPr>
            <p:extLst>
              <p:ext uri="{D42A27DB-BD31-4B8C-83A1-F6EECF244321}">
                <p14:modId xmlns:p14="http://schemas.microsoft.com/office/powerpoint/2010/main" val="1317379863"/>
              </p:ext>
            </p:extLst>
          </p:nvPr>
        </p:nvGraphicFramePr>
        <p:xfrm>
          <a:off x="3008255" y="1290368"/>
          <a:ext cx="4933719" cy="33696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2510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82296" tIns="41148" rIns="82296" bIns="41148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zh-CN" altLang="en-US" dirty="0"/>
              <a:t>视频</a:t>
            </a:r>
            <a:r>
              <a:rPr lang="zh-CN" altLang="en-US" dirty="0" smtClean="0"/>
              <a:t>监控平台特色功能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83079" y="699543"/>
            <a:ext cx="1638480" cy="2468852"/>
          </a:xfrm>
          <a:prstGeom prst="rect">
            <a:avLst/>
          </a:prstGeom>
          <a:ln>
            <a:solidFill>
              <a:srgbClr val="92D050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917" y="699545"/>
            <a:ext cx="2210624" cy="2468852"/>
          </a:xfrm>
          <a:prstGeom prst="rect">
            <a:avLst/>
          </a:prstGeom>
          <a:ln>
            <a:solidFill>
              <a:srgbClr val="92D05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l="22173" t="12962" r="55597" b="45271"/>
          <a:stretch/>
        </p:blipFill>
        <p:spPr bwMode="auto">
          <a:xfrm>
            <a:off x="4985722" y="699546"/>
            <a:ext cx="1854530" cy="2468853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2" name="图片 11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45"/>
          <a:stretch/>
        </p:blipFill>
        <p:spPr bwMode="auto">
          <a:xfrm>
            <a:off x="3129538" y="3246921"/>
            <a:ext cx="3249178" cy="1715653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6010" y="3246920"/>
            <a:ext cx="1985887" cy="1715651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7605" y="3246920"/>
            <a:ext cx="2037648" cy="1715650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8"/>
          <a:srcRect t="3336" b="-1"/>
          <a:stretch/>
        </p:blipFill>
        <p:spPr>
          <a:xfrm>
            <a:off x="6840252" y="699542"/>
            <a:ext cx="1581644" cy="2470950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2" name="AutoShape 4"/>
          <p:cNvSpPr>
            <a:spLocks noChangeArrowheads="1"/>
          </p:cNvSpPr>
          <p:nvPr/>
        </p:nvSpPr>
        <p:spPr bwMode="auto">
          <a:xfrm>
            <a:off x="1489568" y="2530809"/>
            <a:ext cx="1073718" cy="302518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dist="81320" dir="3080412" algn="ctr" rotWithShape="0">
              <a:srgbClr val="800000"/>
            </a:outerShdw>
          </a:effectLst>
        </p:spPr>
        <p:txBody>
          <a:bodyPr wrap="none" anchor="ctr"/>
          <a:lstStyle/>
          <a:p>
            <a:pPr algn="ctr"/>
            <a:r>
              <a:rPr lang="zh-CN" altLang="en-US" sz="1260" dirty="0">
                <a:solidFill>
                  <a:srgbClr val="C00000"/>
                </a:solidFill>
                <a:latin typeface="+mn-ea"/>
              </a:rPr>
              <a:t>视频预览</a:t>
            </a:r>
            <a:endParaRPr lang="zh-CN" altLang="zh-CN" sz="126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23" name="AutoShape 4"/>
          <p:cNvSpPr>
            <a:spLocks noChangeArrowheads="1"/>
          </p:cNvSpPr>
          <p:nvPr/>
        </p:nvSpPr>
        <p:spPr bwMode="auto">
          <a:xfrm>
            <a:off x="3252861" y="2944403"/>
            <a:ext cx="1073718" cy="302518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dist="81320" dir="3080412" algn="ctr" rotWithShape="0">
              <a:srgbClr val="800000"/>
            </a:outerShdw>
          </a:effectLst>
        </p:spPr>
        <p:txBody>
          <a:bodyPr wrap="none" anchor="ctr"/>
          <a:lstStyle/>
          <a:p>
            <a:pPr algn="ctr"/>
            <a:r>
              <a:rPr lang="zh-CN" altLang="en-US" sz="1260" dirty="0">
                <a:solidFill>
                  <a:srgbClr val="C00000"/>
                </a:solidFill>
                <a:latin typeface="+mn-ea"/>
              </a:rPr>
              <a:t>批处理</a:t>
            </a:r>
            <a:endParaRPr lang="zh-CN" altLang="zh-CN" sz="126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24" name="AutoShape 4"/>
          <p:cNvSpPr>
            <a:spLocks noChangeArrowheads="1"/>
          </p:cNvSpPr>
          <p:nvPr/>
        </p:nvSpPr>
        <p:spPr bwMode="auto">
          <a:xfrm>
            <a:off x="5063131" y="2530809"/>
            <a:ext cx="1258664" cy="302518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dist="81320" dir="3080412" algn="ctr" rotWithShape="0">
              <a:srgbClr val="800000"/>
            </a:outerShdw>
          </a:effectLst>
        </p:spPr>
        <p:txBody>
          <a:bodyPr wrap="none" anchor="ctr"/>
          <a:lstStyle/>
          <a:p>
            <a:pPr algn="ctr"/>
            <a:r>
              <a:rPr lang="zh-CN" altLang="en-US" sz="1260" dirty="0">
                <a:solidFill>
                  <a:srgbClr val="C00000"/>
                </a:solidFill>
                <a:latin typeface="+mn-ea"/>
              </a:rPr>
              <a:t>窗口浮动菜单栏</a:t>
            </a:r>
            <a:endParaRPr lang="zh-CN" altLang="zh-CN" sz="126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 bwMode="auto">
          <a:xfrm>
            <a:off x="6764631" y="2793143"/>
            <a:ext cx="1258664" cy="302518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dist="81320" dir="3080412" algn="ctr" rotWithShape="0">
              <a:srgbClr val="800000"/>
            </a:outerShdw>
          </a:effectLst>
        </p:spPr>
        <p:txBody>
          <a:bodyPr wrap="none" anchor="ctr"/>
          <a:lstStyle/>
          <a:p>
            <a:pPr algn="ctr"/>
            <a:r>
              <a:rPr lang="zh-CN" altLang="en-US" sz="1260" dirty="0">
                <a:solidFill>
                  <a:srgbClr val="C00000"/>
                </a:solidFill>
                <a:latin typeface="+mn-ea"/>
              </a:rPr>
              <a:t>自定义图标</a:t>
            </a:r>
            <a:endParaRPr lang="zh-CN" altLang="zh-CN" sz="126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26" name="AutoShape 4"/>
          <p:cNvSpPr>
            <a:spLocks noChangeArrowheads="1"/>
          </p:cNvSpPr>
          <p:nvPr/>
        </p:nvSpPr>
        <p:spPr bwMode="auto">
          <a:xfrm>
            <a:off x="6622093" y="3377014"/>
            <a:ext cx="1623450" cy="302518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dist="81320" dir="3080412" algn="ctr" rotWithShape="0">
              <a:srgbClr val="800000"/>
            </a:outerShdw>
          </a:effectLst>
        </p:spPr>
        <p:txBody>
          <a:bodyPr wrap="none" anchor="ctr"/>
          <a:lstStyle/>
          <a:p>
            <a:pPr algn="ctr"/>
            <a:r>
              <a:rPr lang="zh-CN" altLang="en-US" sz="1260" dirty="0">
                <a:solidFill>
                  <a:srgbClr val="C00000"/>
                </a:solidFill>
                <a:latin typeface="+mn-ea"/>
              </a:rPr>
              <a:t>所见即所得的电视墙</a:t>
            </a:r>
            <a:endParaRPr lang="zh-CN" altLang="zh-CN" sz="126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27" name="AutoShape 4"/>
          <p:cNvSpPr>
            <a:spLocks noChangeArrowheads="1"/>
          </p:cNvSpPr>
          <p:nvPr/>
        </p:nvSpPr>
        <p:spPr bwMode="auto">
          <a:xfrm>
            <a:off x="4507193" y="4600517"/>
            <a:ext cx="1623450" cy="302518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dist="81320" dir="3080412" algn="ctr" rotWithShape="0">
              <a:srgbClr val="800000"/>
            </a:outerShdw>
          </a:effectLst>
        </p:spPr>
        <p:txBody>
          <a:bodyPr wrap="none" anchor="ctr"/>
          <a:lstStyle/>
          <a:p>
            <a:pPr algn="ctr"/>
            <a:r>
              <a:rPr lang="zh-CN" altLang="en-US" sz="1260" dirty="0">
                <a:solidFill>
                  <a:srgbClr val="C00000"/>
                </a:solidFill>
                <a:latin typeface="+mn-ea"/>
              </a:rPr>
              <a:t>时间轴框选下载录像</a:t>
            </a:r>
            <a:endParaRPr lang="zh-CN" altLang="zh-CN" sz="126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28" name="AutoShape 4"/>
          <p:cNvSpPr>
            <a:spLocks noChangeArrowheads="1"/>
          </p:cNvSpPr>
          <p:nvPr/>
        </p:nvSpPr>
        <p:spPr bwMode="auto">
          <a:xfrm>
            <a:off x="1009916" y="4601657"/>
            <a:ext cx="1358640" cy="302518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dist="81320" dir="3080412" algn="ctr" rotWithShape="0">
              <a:srgbClr val="800000"/>
            </a:outerShdw>
          </a:effectLst>
        </p:spPr>
        <p:txBody>
          <a:bodyPr wrap="none" anchor="ctr"/>
          <a:lstStyle/>
          <a:p>
            <a:pPr algn="ctr"/>
            <a:r>
              <a:rPr lang="zh-CN" altLang="en-US" sz="1260" dirty="0">
                <a:solidFill>
                  <a:srgbClr val="C00000"/>
                </a:solidFill>
                <a:latin typeface="+mn-ea"/>
              </a:rPr>
              <a:t>电子地图共享</a:t>
            </a:r>
            <a:endParaRPr lang="zh-CN" altLang="zh-CN" sz="1260" dirty="0">
              <a:solidFill>
                <a:srgbClr val="C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6809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82296" tIns="41148" rIns="82296" bIns="41148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zh-CN" altLang="en-US" dirty="0"/>
              <a:t>视频</a:t>
            </a:r>
            <a:r>
              <a:rPr lang="zh-CN" altLang="en-US" dirty="0" smtClean="0"/>
              <a:t>监控</a:t>
            </a:r>
            <a:r>
              <a:rPr lang="zh-CN" altLang="en-US" b="1" dirty="0" smtClean="0"/>
              <a:t>平台特色功能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84" y="1145111"/>
            <a:ext cx="3353646" cy="160282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pic>
        <p:nvPicPr>
          <p:cNvPr id="32" name="图片 3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868" b="34613"/>
          <a:stretch>
            <a:fillRect/>
          </a:stretch>
        </p:blipFill>
        <p:spPr bwMode="auto">
          <a:xfrm>
            <a:off x="4212126" y="1145111"/>
            <a:ext cx="1925338" cy="16028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065" y="1145111"/>
            <a:ext cx="2025140" cy="1611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82" y="2792899"/>
            <a:ext cx="2741679" cy="1887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图片 34" descr="22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899" y="2779701"/>
            <a:ext cx="2522566" cy="1900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467" y="2792899"/>
            <a:ext cx="2008738" cy="18871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38" name="AutoShape 4"/>
          <p:cNvSpPr>
            <a:spLocks noChangeArrowheads="1"/>
          </p:cNvSpPr>
          <p:nvPr/>
        </p:nvSpPr>
        <p:spPr bwMode="auto">
          <a:xfrm>
            <a:off x="1953146" y="993852"/>
            <a:ext cx="1073718" cy="302518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dist="81320" dir="3080412" algn="ctr" rotWithShape="0">
              <a:srgbClr val="800000"/>
            </a:outerShdw>
          </a:effectLst>
        </p:spPr>
        <p:txBody>
          <a:bodyPr wrap="none" anchor="ctr"/>
          <a:lstStyle/>
          <a:p>
            <a:pPr algn="ctr"/>
            <a:r>
              <a:rPr lang="zh-CN" altLang="en-US" sz="1260" dirty="0">
                <a:solidFill>
                  <a:srgbClr val="C00000"/>
                </a:solidFill>
                <a:latin typeface="+mn-ea"/>
              </a:rPr>
              <a:t>多用户管理</a:t>
            </a:r>
            <a:endParaRPr lang="zh-CN" altLang="zh-CN" sz="126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39" name="AutoShape 4"/>
          <p:cNvSpPr>
            <a:spLocks noChangeArrowheads="1"/>
          </p:cNvSpPr>
          <p:nvPr/>
        </p:nvSpPr>
        <p:spPr bwMode="auto">
          <a:xfrm>
            <a:off x="4475353" y="842594"/>
            <a:ext cx="1398883" cy="302518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dist="81320" dir="3080412" algn="ctr" rotWithShape="0">
              <a:srgbClr val="800000"/>
            </a:outerShdw>
          </a:effectLst>
        </p:spPr>
        <p:txBody>
          <a:bodyPr wrap="none" anchor="ctr"/>
          <a:lstStyle/>
          <a:p>
            <a:pPr algn="ctr"/>
            <a:r>
              <a:rPr lang="zh-CN" altLang="en-US" sz="1260" dirty="0">
                <a:solidFill>
                  <a:srgbClr val="C00000"/>
                </a:solidFill>
                <a:latin typeface="+mn-ea"/>
              </a:rPr>
              <a:t>图形化一键操作</a:t>
            </a:r>
            <a:endParaRPr lang="zh-CN" altLang="zh-CN" sz="126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40" name="AutoShape 4"/>
          <p:cNvSpPr>
            <a:spLocks noChangeArrowheads="1"/>
          </p:cNvSpPr>
          <p:nvPr/>
        </p:nvSpPr>
        <p:spPr bwMode="auto">
          <a:xfrm>
            <a:off x="6908191" y="946493"/>
            <a:ext cx="1398883" cy="302518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dist="81320" dir="3080412" algn="ctr" rotWithShape="0">
              <a:srgbClr val="800000"/>
            </a:outerShdw>
          </a:effectLst>
        </p:spPr>
        <p:txBody>
          <a:bodyPr wrap="none" anchor="ctr"/>
          <a:lstStyle/>
          <a:p>
            <a:pPr algn="ctr"/>
            <a:r>
              <a:rPr lang="zh-CN" altLang="en-US" sz="1260" dirty="0">
                <a:solidFill>
                  <a:srgbClr val="C00000"/>
                </a:solidFill>
                <a:latin typeface="+mn-ea"/>
              </a:rPr>
              <a:t>磁盘统一管理</a:t>
            </a:r>
            <a:endParaRPr lang="zh-CN" altLang="zh-CN" sz="126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41" name="AutoShape 4"/>
          <p:cNvSpPr>
            <a:spLocks noChangeArrowheads="1"/>
          </p:cNvSpPr>
          <p:nvPr/>
        </p:nvSpPr>
        <p:spPr bwMode="auto">
          <a:xfrm>
            <a:off x="813182" y="4510236"/>
            <a:ext cx="1398883" cy="302518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dist="81320" dir="3080412" algn="ctr" rotWithShape="0">
              <a:srgbClr val="800000"/>
            </a:outerShdw>
          </a:effectLst>
        </p:spPr>
        <p:txBody>
          <a:bodyPr wrap="none" anchor="ctr"/>
          <a:lstStyle/>
          <a:p>
            <a:pPr algn="ctr"/>
            <a:r>
              <a:rPr lang="zh-CN" altLang="en-US" sz="1260" dirty="0">
                <a:solidFill>
                  <a:srgbClr val="C00000"/>
                </a:solidFill>
                <a:latin typeface="+mn-ea"/>
              </a:rPr>
              <a:t>内嵌</a:t>
            </a:r>
            <a:r>
              <a:rPr lang="en-US" altLang="zh-CN" sz="1260" dirty="0" err="1">
                <a:solidFill>
                  <a:srgbClr val="C00000"/>
                </a:solidFill>
                <a:latin typeface="+mn-ea"/>
              </a:rPr>
              <a:t>IPCSearch</a:t>
            </a:r>
            <a:endParaRPr lang="zh-CN" altLang="zh-CN" sz="126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42" name="AutoShape 4"/>
          <p:cNvSpPr>
            <a:spLocks noChangeArrowheads="1"/>
          </p:cNvSpPr>
          <p:nvPr/>
        </p:nvSpPr>
        <p:spPr bwMode="auto">
          <a:xfrm>
            <a:off x="4725543" y="2792898"/>
            <a:ext cx="1398883" cy="302518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dist="81320" dir="3080412" algn="ctr" rotWithShape="0">
              <a:srgbClr val="800000"/>
            </a:outerShdw>
          </a:effectLst>
        </p:spPr>
        <p:txBody>
          <a:bodyPr wrap="none" anchor="ctr"/>
          <a:lstStyle/>
          <a:p>
            <a:pPr algn="ctr"/>
            <a:r>
              <a:rPr lang="zh-CN" altLang="en-US" sz="1260" dirty="0">
                <a:solidFill>
                  <a:srgbClr val="C00000"/>
                </a:solidFill>
                <a:latin typeface="+mn-ea"/>
              </a:rPr>
              <a:t>设备类型预设</a:t>
            </a:r>
            <a:endParaRPr lang="zh-CN" altLang="zh-CN" sz="126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43" name="AutoShape 4"/>
          <p:cNvSpPr>
            <a:spLocks noChangeArrowheads="1"/>
          </p:cNvSpPr>
          <p:nvPr/>
        </p:nvSpPr>
        <p:spPr bwMode="auto">
          <a:xfrm>
            <a:off x="7287917" y="4528819"/>
            <a:ext cx="1398883" cy="302518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outerShdw dist="81320" dir="3080412" algn="ctr" rotWithShape="0">
              <a:srgbClr val="800000"/>
            </a:outerShdw>
          </a:effectLst>
        </p:spPr>
        <p:txBody>
          <a:bodyPr wrap="none" anchor="ctr"/>
          <a:lstStyle/>
          <a:p>
            <a:pPr algn="ctr"/>
            <a:r>
              <a:rPr lang="zh-CN" altLang="en-US" sz="1260" dirty="0">
                <a:solidFill>
                  <a:srgbClr val="C00000"/>
                </a:solidFill>
                <a:latin typeface="+mn-ea"/>
              </a:rPr>
              <a:t>全系统时间同步</a:t>
            </a:r>
            <a:endParaRPr lang="zh-CN" altLang="zh-CN" sz="1260" dirty="0">
              <a:solidFill>
                <a:srgbClr val="C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0503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82296" tIns="41148" rIns="82296" bIns="41148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zh-CN" altLang="en-US" dirty="0" smtClean="0"/>
              <a:t>视频监控</a:t>
            </a:r>
            <a:r>
              <a:rPr lang="zh-CN" altLang="en-US" b="1" dirty="0" smtClean="0"/>
              <a:t>平台特色功能</a:t>
            </a:r>
            <a:r>
              <a:rPr lang="en-US" altLang="zh-CN" b="1" dirty="0" smtClean="0"/>
              <a:t>—</a:t>
            </a:r>
            <a:r>
              <a:rPr lang="zh-CN" altLang="en-US" b="1" dirty="0" smtClean="0"/>
              <a:t>视频无缝拼接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54563" y="3723878"/>
            <a:ext cx="4062336" cy="792088"/>
            <a:chOff x="143408" y="1011788"/>
            <a:chExt cx="8518076" cy="147808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408" y="1012126"/>
              <a:ext cx="2627784" cy="1477407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87955" y="1012126"/>
              <a:ext cx="2627784" cy="1477407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32502" y="1011788"/>
              <a:ext cx="2628982" cy="1478082"/>
            </a:xfrm>
            <a:prstGeom prst="rect">
              <a:avLst/>
            </a:prstGeom>
          </p:spPr>
        </p:pic>
        <p:sp>
          <p:nvSpPr>
            <p:cNvPr id="11" name="加号 10"/>
            <p:cNvSpPr/>
            <p:nvPr/>
          </p:nvSpPr>
          <p:spPr bwMode="gray">
            <a:xfrm>
              <a:off x="5730712" y="1606813"/>
              <a:ext cx="286817" cy="288032"/>
            </a:xfrm>
            <a:prstGeom prst="mathPlus">
              <a:avLst/>
            </a:prstGeom>
            <a:solidFill>
              <a:srgbClr val="FFC000"/>
            </a:solidFill>
            <a:ln>
              <a:noFill/>
            </a:ln>
            <a:effectLst/>
            <a:extLst/>
          </p:spPr>
          <p:txBody>
            <a:bodyPr rtlCol="0" anchor="ctr">
              <a:flatTx/>
            </a:bodyPr>
            <a:lstStyle/>
            <a:p>
              <a:pPr algn="ctr" defTabSz="822960"/>
              <a:endParaRPr lang="zh-CN" altLang="en-US" sz="108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加号 11"/>
            <p:cNvSpPr/>
            <p:nvPr/>
          </p:nvSpPr>
          <p:spPr bwMode="gray">
            <a:xfrm>
              <a:off x="2786165" y="1606813"/>
              <a:ext cx="286817" cy="288032"/>
            </a:xfrm>
            <a:prstGeom prst="mathPlus">
              <a:avLst/>
            </a:prstGeom>
            <a:solidFill>
              <a:srgbClr val="FFC000"/>
            </a:solidFill>
            <a:ln>
              <a:noFill/>
            </a:ln>
            <a:effectLst/>
            <a:extLst/>
          </p:spPr>
          <p:txBody>
            <a:bodyPr rtlCol="0" anchor="ctr">
              <a:flatTx/>
            </a:bodyPr>
            <a:lstStyle/>
            <a:p>
              <a:pPr algn="ctr" defTabSz="822960"/>
              <a:endParaRPr lang="zh-CN" altLang="en-US" sz="108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3" name="等于号 12"/>
          <p:cNvSpPr/>
          <p:nvPr/>
        </p:nvSpPr>
        <p:spPr bwMode="gray">
          <a:xfrm>
            <a:off x="4746512" y="3994778"/>
            <a:ext cx="324036" cy="288032"/>
          </a:xfrm>
          <a:prstGeom prst="mathEqual">
            <a:avLst/>
          </a:prstGeom>
          <a:solidFill>
            <a:srgbClr val="FFC000"/>
          </a:solidFill>
          <a:ln>
            <a:noFill/>
          </a:ln>
          <a:effectLst/>
          <a:extLst/>
        </p:spPr>
        <p:txBody>
          <a:bodyPr rtlCol="0" anchor="ctr">
            <a:flatTx/>
          </a:bodyPr>
          <a:lstStyle/>
          <a:p>
            <a:pPr algn="ctr" defTabSz="822960"/>
            <a:endParaRPr lang="zh-CN" altLang="en-US" sz="1080" kern="0">
              <a:solidFill>
                <a:sysClr val="windowText" lastClr="000000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356" y="3723879"/>
            <a:ext cx="3521809" cy="791907"/>
          </a:xfrm>
          <a:prstGeom prst="rect">
            <a:avLst/>
          </a:prstGeom>
        </p:spPr>
      </p:pic>
      <p:sp>
        <p:nvSpPr>
          <p:cNvPr id="15" name="内容占位符 2"/>
          <p:cNvSpPr txBox="1">
            <a:spLocks/>
          </p:cNvSpPr>
          <p:nvPr/>
        </p:nvSpPr>
        <p:spPr bwMode="auto">
          <a:xfrm>
            <a:off x="554562" y="769928"/>
            <a:ext cx="8049886" cy="56309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1260" dirty="0" smtClean="0">
                <a:latin typeface="+mn-ea"/>
              </a:rPr>
              <a:t>视频</a:t>
            </a:r>
            <a:r>
              <a:rPr lang="zh-CN" altLang="en-US" sz="1260" dirty="0">
                <a:latin typeface="+mn-ea"/>
              </a:rPr>
              <a:t>无缝拼接：借助于前端独特的架设方式，将多幅画面由后端进行拉伸、切割、合成，去除重合部分，校正变形部分，最后拼接成一幅高分辨率视频图像。</a:t>
            </a:r>
            <a:endParaRPr lang="zh-CN" altLang="zh-CN" sz="1260" dirty="0">
              <a:latin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84" y="1779662"/>
            <a:ext cx="2010472" cy="1392474"/>
          </a:xfrm>
          <a:prstGeom prst="rect">
            <a:avLst/>
          </a:prstGeom>
        </p:spPr>
      </p:pic>
      <p:sp>
        <p:nvSpPr>
          <p:cNvPr id="17" name="内容占位符 2"/>
          <p:cNvSpPr txBox="1">
            <a:spLocks/>
          </p:cNvSpPr>
          <p:nvPr/>
        </p:nvSpPr>
        <p:spPr bwMode="auto">
          <a:xfrm>
            <a:off x="4211960" y="1960973"/>
            <a:ext cx="3115649" cy="106465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1200" dirty="0">
                <a:solidFill>
                  <a:srgbClr val="FFC000"/>
                </a:solidFill>
                <a:latin typeface="+mn-ea"/>
              </a:rPr>
              <a:t>√移动、叠加、放大、缩小、剪裁等</a:t>
            </a:r>
            <a:endParaRPr lang="en-US" altLang="zh-CN" sz="1200" dirty="0">
              <a:solidFill>
                <a:srgbClr val="FFC000"/>
              </a:solidFill>
              <a:latin typeface="+mn-ea"/>
            </a:endParaRPr>
          </a:p>
          <a:p>
            <a:r>
              <a:rPr lang="zh-CN" altLang="en-US" sz="1200" dirty="0">
                <a:solidFill>
                  <a:srgbClr val="FFC000"/>
                </a:solidFill>
                <a:latin typeface="+mn-ea"/>
              </a:rPr>
              <a:t>√拼接视频实时播放和录像回放</a:t>
            </a:r>
            <a:endParaRPr lang="en-US" altLang="zh-CN" sz="1200" dirty="0">
              <a:solidFill>
                <a:srgbClr val="FFC000"/>
              </a:solidFill>
              <a:latin typeface="+mn-ea"/>
            </a:endParaRPr>
          </a:p>
          <a:p>
            <a:r>
              <a:rPr lang="zh-CN" altLang="en-US" sz="1200" dirty="0">
                <a:solidFill>
                  <a:srgbClr val="FFC000"/>
                </a:solidFill>
                <a:latin typeface="+mn-ea"/>
              </a:rPr>
              <a:t>√拼接机预案的保存与调取</a:t>
            </a:r>
            <a:endParaRPr lang="en-US" altLang="zh-CN" sz="1200" dirty="0">
              <a:solidFill>
                <a:srgbClr val="FFC000"/>
              </a:solidFill>
              <a:latin typeface="+mn-ea"/>
            </a:endParaRPr>
          </a:p>
          <a:p>
            <a:r>
              <a:rPr lang="zh-CN" altLang="en-US" sz="1200" dirty="0">
                <a:solidFill>
                  <a:srgbClr val="FFC000"/>
                </a:solidFill>
                <a:latin typeface="+mn-ea"/>
              </a:rPr>
              <a:t>√全屏充满窗口</a:t>
            </a:r>
            <a:endParaRPr lang="en-US" altLang="zh-CN" sz="1200" dirty="0">
              <a:solidFill>
                <a:srgbClr val="FFC000"/>
              </a:solidFill>
              <a:latin typeface="+mn-ea"/>
            </a:endParaRPr>
          </a:p>
          <a:p>
            <a:r>
              <a:rPr lang="zh-CN" altLang="en-US" sz="1200" dirty="0">
                <a:solidFill>
                  <a:srgbClr val="FFC000"/>
                </a:solidFill>
                <a:latin typeface="+mn-ea"/>
              </a:rPr>
              <a:t>√录像保存原始画面，避免关键线索被裁切</a:t>
            </a:r>
            <a:endParaRPr lang="en-US" altLang="zh-CN" sz="1200" dirty="0">
              <a:solidFill>
                <a:srgbClr val="FFC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3101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圆角矩形 43"/>
          <p:cNvSpPr/>
          <p:nvPr/>
        </p:nvSpPr>
        <p:spPr bwMode="auto">
          <a:xfrm>
            <a:off x="456829" y="1634678"/>
            <a:ext cx="8206118" cy="3240360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B2C1DB">
                <a:shade val="95000"/>
                <a:satMod val="105000"/>
              </a:srgbClr>
            </a:solidFill>
            <a:prstDash val="dash"/>
            <a:headEnd type="none" w="med" len="med"/>
            <a:tailEnd type="none" w="med" len="med"/>
          </a:ln>
          <a:effectLst>
            <a:outerShdw blurRad="50800" dist="38100" dir="7200000" sx="101000" sy="101000" algn="tl" rotWithShape="0">
              <a:srgbClr val="1F497D">
                <a:lumMod val="60000"/>
                <a:lumOff val="40000"/>
                <a:alpha val="40000"/>
              </a:srgbClr>
            </a:outerShdw>
          </a:effectLst>
        </p:spPr>
        <p:txBody>
          <a:bodyPr wrap="none" lIns="91434" tIns="45717" rIns="91434" bIns="45717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编解码定义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3"/>
          </p:nvPr>
        </p:nvSpPr>
        <p:spPr>
          <a:xfrm>
            <a:off x="386535" y="762481"/>
            <a:ext cx="8276412" cy="62324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视频编解码器，是指一个能够</a:t>
            </a:r>
            <a:r>
              <a:rPr lang="zh-CN" altLang="en-US" dirty="0" smtClean="0"/>
              <a:t>对视频</a:t>
            </a:r>
            <a:r>
              <a:rPr lang="zh-CN" altLang="en-US" dirty="0"/>
              <a:t>进行压缩或者解压缩的程序或者设备。通常这种压缩属于有损数据压缩</a:t>
            </a:r>
            <a:r>
              <a:rPr lang="zh-CN" altLang="en-US" dirty="0" smtClean="0"/>
              <a:t>。压缩</a:t>
            </a:r>
            <a:r>
              <a:rPr lang="zh-CN" altLang="en-US" dirty="0"/>
              <a:t>未压缩的数字数据，以减少内存使用量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688774" y="2203617"/>
            <a:ext cx="7833393" cy="2306366"/>
            <a:chOff x="688774" y="2220713"/>
            <a:chExt cx="7833393" cy="2306366"/>
          </a:xfrm>
        </p:grpSpPr>
        <p:sp>
          <p:nvSpPr>
            <p:cNvPr id="35" name="Text Box 131"/>
            <p:cNvSpPr txBox="1">
              <a:spLocks noChangeArrowheads="1"/>
            </p:cNvSpPr>
            <p:nvPr/>
          </p:nvSpPr>
          <p:spPr bwMode="auto">
            <a:xfrm>
              <a:off x="1229108" y="4232985"/>
              <a:ext cx="1107996" cy="276999"/>
            </a:xfrm>
            <a:prstGeom prst="rect">
              <a:avLst/>
            </a:prstGeom>
            <a:extLst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chemeClr val="tx2">
                      <a:lumMod val="75000"/>
                    </a:schemeClr>
                  </a:solidFill>
                  <a:latin typeface="+mn-ea"/>
                </a:defRPr>
              </a:lvl1pPr>
            </a:lstStyle>
            <a:p>
              <a:r>
                <a:rPr lang="zh-CN" altLang="en-US" dirty="0" smtClean="0"/>
                <a:t>原始图像信号</a:t>
              </a:r>
              <a:endParaRPr lang="zh-CN" altLang="en-US" dirty="0"/>
            </a:p>
          </p:txBody>
        </p:sp>
        <p:sp>
          <p:nvSpPr>
            <p:cNvPr id="4" name="矩形 3"/>
            <p:cNvSpPr/>
            <p:nvPr/>
          </p:nvSpPr>
          <p:spPr>
            <a:xfrm>
              <a:off x="3347175" y="2420784"/>
              <a:ext cx="758785" cy="13030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8774" y="2414667"/>
              <a:ext cx="2188665" cy="1303094"/>
            </a:xfrm>
            <a:prstGeom prst="rect">
              <a:avLst/>
            </a:prstGeom>
          </p:spPr>
        </p:pic>
        <p:sp>
          <p:nvSpPr>
            <p:cNvPr id="40" name="矩形 39"/>
            <p:cNvSpPr/>
            <p:nvPr/>
          </p:nvSpPr>
          <p:spPr>
            <a:xfrm>
              <a:off x="4982945" y="2420784"/>
              <a:ext cx="781337" cy="13030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Text Box 131"/>
            <p:cNvSpPr txBox="1">
              <a:spLocks noChangeArrowheads="1"/>
            </p:cNvSpPr>
            <p:nvPr/>
          </p:nvSpPr>
          <p:spPr bwMode="auto">
            <a:xfrm>
              <a:off x="3329195" y="3082628"/>
              <a:ext cx="800219" cy="646331"/>
            </a:xfrm>
            <a:prstGeom prst="rect">
              <a:avLst/>
            </a:prstGeom>
            <a:extLst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chemeClr val="tx2">
                      <a:lumMod val="75000"/>
                    </a:schemeClr>
                  </a:solidFill>
                  <a:latin typeface="+mn-ea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zh-CN" altLang="en-US" dirty="0" smtClean="0">
                  <a:solidFill>
                    <a:schemeClr val="bg1"/>
                  </a:solidFill>
                </a:rPr>
                <a:t>编码运算</a:t>
              </a:r>
              <a:endParaRPr lang="en-US" altLang="zh-CN" dirty="0" smtClean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dirty="0" smtClean="0">
                  <a:solidFill>
                    <a:schemeClr val="bg1"/>
                  </a:solidFill>
                </a:rPr>
                <a:t>数据压缩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7" name="Text Box 131"/>
            <p:cNvSpPr txBox="1">
              <a:spLocks noChangeArrowheads="1"/>
            </p:cNvSpPr>
            <p:nvPr/>
          </p:nvSpPr>
          <p:spPr bwMode="auto">
            <a:xfrm>
              <a:off x="4975584" y="3082628"/>
              <a:ext cx="800219" cy="646331"/>
            </a:xfrm>
            <a:prstGeom prst="rect">
              <a:avLst/>
            </a:prstGeom>
            <a:extLst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chemeClr val="tx2">
                      <a:lumMod val="75000"/>
                    </a:schemeClr>
                  </a:solidFill>
                  <a:latin typeface="+mn-ea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zh-CN" altLang="en-US" dirty="0" smtClean="0">
                  <a:solidFill>
                    <a:schemeClr val="bg1"/>
                  </a:solidFill>
                </a:rPr>
                <a:t>解码运算</a:t>
              </a:r>
              <a:endParaRPr lang="en-US" altLang="zh-CN" dirty="0" smtClean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 smtClean="0">
                  <a:solidFill>
                    <a:schemeClr val="bg1"/>
                  </a:solidFill>
                </a:rPr>
                <a:t>压缩还原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" name="右箭头 5"/>
            <p:cNvSpPr/>
            <p:nvPr/>
          </p:nvSpPr>
          <p:spPr>
            <a:xfrm>
              <a:off x="4224621" y="2571750"/>
              <a:ext cx="648072" cy="393933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右箭头 55"/>
            <p:cNvSpPr/>
            <p:nvPr/>
          </p:nvSpPr>
          <p:spPr>
            <a:xfrm>
              <a:off x="4214983" y="3257937"/>
              <a:ext cx="648072" cy="393933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Text Box 131"/>
            <p:cNvSpPr txBox="1">
              <a:spLocks noChangeArrowheads="1"/>
            </p:cNvSpPr>
            <p:nvPr/>
          </p:nvSpPr>
          <p:spPr bwMode="auto">
            <a:xfrm>
              <a:off x="3059832" y="4232984"/>
              <a:ext cx="1261884" cy="276999"/>
            </a:xfrm>
            <a:prstGeom prst="rect">
              <a:avLst/>
            </a:prstGeom>
            <a:extLst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chemeClr val="tx2">
                      <a:lumMod val="75000"/>
                    </a:schemeClr>
                  </a:solidFill>
                  <a:latin typeface="+mn-ea"/>
                </a:defRPr>
              </a:lvl1pPr>
            </a:lstStyle>
            <a:p>
              <a:r>
                <a:rPr lang="zh-CN" altLang="en-US" dirty="0" smtClean="0"/>
                <a:t>编码器（芯片）</a:t>
              </a:r>
              <a:endParaRPr lang="zh-CN" altLang="en-US" dirty="0"/>
            </a:p>
          </p:txBody>
        </p:sp>
        <p:sp>
          <p:nvSpPr>
            <p:cNvPr id="61" name="Text Box 131"/>
            <p:cNvSpPr txBox="1">
              <a:spLocks noChangeArrowheads="1"/>
            </p:cNvSpPr>
            <p:nvPr/>
          </p:nvSpPr>
          <p:spPr bwMode="auto">
            <a:xfrm>
              <a:off x="5093761" y="4250080"/>
              <a:ext cx="1107996" cy="276999"/>
            </a:xfrm>
            <a:prstGeom prst="rect">
              <a:avLst/>
            </a:prstGeom>
            <a:extLst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chemeClr val="tx2">
                      <a:lumMod val="75000"/>
                    </a:schemeClr>
                  </a:solidFill>
                  <a:latin typeface="+mn-ea"/>
                </a:defRPr>
              </a:lvl1pPr>
            </a:lstStyle>
            <a:p>
              <a:r>
                <a:rPr lang="zh-CN" altLang="en-US" dirty="0" smtClean="0"/>
                <a:t>解码（芯片）</a:t>
              </a:r>
              <a:endParaRPr lang="zh-CN" altLang="en-US" dirty="0"/>
            </a:p>
          </p:txBody>
        </p:sp>
        <p:sp>
          <p:nvSpPr>
            <p:cNvPr id="62" name="Text Box 131"/>
            <p:cNvSpPr txBox="1">
              <a:spLocks noChangeArrowheads="1"/>
            </p:cNvSpPr>
            <p:nvPr/>
          </p:nvSpPr>
          <p:spPr bwMode="auto">
            <a:xfrm>
              <a:off x="7089690" y="4237636"/>
              <a:ext cx="492443" cy="276999"/>
            </a:xfrm>
            <a:prstGeom prst="rect">
              <a:avLst/>
            </a:prstGeom>
            <a:extLst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chemeClr val="tx2">
                      <a:lumMod val="75000"/>
                    </a:schemeClr>
                  </a:solidFill>
                  <a:latin typeface="+mn-ea"/>
                </a:defRPr>
              </a:lvl1pPr>
            </a:lstStyle>
            <a:p>
              <a:r>
                <a:rPr lang="zh-CN" altLang="en-US" dirty="0" smtClean="0"/>
                <a:t>显示</a:t>
              </a:r>
              <a:endParaRPr lang="zh-CN" altLang="en-US" dirty="0"/>
            </a:p>
          </p:txBody>
        </p:sp>
        <p:sp>
          <p:nvSpPr>
            <p:cNvPr id="72" name="Text Box 131"/>
            <p:cNvSpPr txBox="1">
              <a:spLocks noChangeArrowheads="1"/>
            </p:cNvSpPr>
            <p:nvPr/>
          </p:nvSpPr>
          <p:spPr bwMode="auto">
            <a:xfrm>
              <a:off x="4244831" y="2898650"/>
              <a:ext cx="492443" cy="461665"/>
            </a:xfrm>
            <a:prstGeom prst="rect">
              <a:avLst/>
            </a:prstGeom>
            <a:extLst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>
                  <a:solidFill>
                    <a:schemeClr val="tx2">
                      <a:lumMod val="75000"/>
                    </a:schemeClr>
                  </a:solidFill>
                  <a:latin typeface="+mn-ea"/>
                </a:defRPr>
              </a:lvl1pPr>
            </a:lstStyle>
            <a:p>
              <a:r>
                <a:rPr lang="zh-CN" altLang="en-US" dirty="0" smtClean="0"/>
                <a:t>网络</a:t>
              </a:r>
              <a:endParaRPr lang="en-US" altLang="zh-CN" dirty="0" smtClean="0"/>
            </a:p>
            <a:p>
              <a:r>
                <a:rPr lang="zh-CN" altLang="en-US" dirty="0" smtClean="0"/>
                <a:t>传输</a:t>
              </a:r>
              <a:endParaRPr lang="zh-CN" altLang="en-US" dirty="0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6176216" y="2220713"/>
              <a:ext cx="2345951" cy="1943815"/>
              <a:chOff x="6693296" y="142712"/>
              <a:chExt cx="2781939" cy="2280015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93296" y="142712"/>
                <a:ext cx="2781939" cy="2280015"/>
              </a:xfrm>
              <a:prstGeom prst="rect">
                <a:avLst/>
              </a:prstGeom>
            </p:spPr>
          </p:pic>
          <p:pic>
            <p:nvPicPr>
              <p:cNvPr id="39" name="图片 3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47317" y="396814"/>
                <a:ext cx="2242402" cy="1398622"/>
              </a:xfrm>
              <a:prstGeom prst="rect">
                <a:avLst/>
              </a:prstGeom>
            </p:spPr>
          </p:pic>
        </p:grpSp>
        <p:sp>
          <p:nvSpPr>
            <p:cNvPr id="73" name="右箭头 72"/>
            <p:cNvSpPr/>
            <p:nvPr/>
          </p:nvSpPr>
          <p:spPr>
            <a:xfrm>
              <a:off x="2942522" y="2869247"/>
              <a:ext cx="377614" cy="393933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右箭头 73"/>
            <p:cNvSpPr/>
            <p:nvPr/>
          </p:nvSpPr>
          <p:spPr>
            <a:xfrm>
              <a:off x="5863448" y="2891002"/>
              <a:ext cx="377614" cy="393933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12470" y="2522843"/>
            <a:ext cx="608068" cy="561053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68421" y="2499742"/>
            <a:ext cx="608068" cy="56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83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half" idx="17"/>
          </p:nvPr>
        </p:nvSpPr>
        <p:spPr>
          <a:xfrm>
            <a:off x="3999118" y="3191956"/>
            <a:ext cx="3381194" cy="346249"/>
          </a:xfrm>
        </p:spPr>
        <p:txBody>
          <a:bodyPr/>
          <a:lstStyle/>
          <a:p>
            <a:r>
              <a:rPr lang="zh-CN" altLang="en-US" sz="1800" b="1" dirty="0" smtClean="0"/>
              <a:t>平台外设</a:t>
            </a:r>
            <a:endParaRPr lang="zh-CN" altLang="en-US" sz="1800" b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2"/>
          </p:nvPr>
        </p:nvSpPr>
        <p:spPr>
          <a:xfrm>
            <a:off x="3999118" y="1203598"/>
            <a:ext cx="3381194" cy="284693"/>
          </a:xfrm>
        </p:spPr>
        <p:txBody>
          <a:bodyPr/>
          <a:lstStyle/>
          <a:p>
            <a:r>
              <a:rPr lang="en-US" altLang="zh-CN" sz="1400" b="0" dirty="0" smtClean="0"/>
              <a:t>IPC</a:t>
            </a:r>
            <a:endParaRPr lang="zh-CN" altLang="en-US" sz="1400" b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altLang="zh-CN" smtClean="0"/>
              <a:t>NVR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zh-CN" altLang="en-US" smtClean="0"/>
              <a:t>编解码器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zh-CN" altLang="en-US" smtClean="0"/>
              <a:t>监控平台</a:t>
            </a:r>
            <a:endParaRPr lang="zh-CN" altLang="en-US" dirty="0"/>
          </a:p>
        </p:txBody>
      </p:sp>
      <p:sp>
        <p:nvSpPr>
          <p:cNvPr id="20" name="文本占位符 1"/>
          <p:cNvSpPr>
            <a:spLocks noGrp="1"/>
          </p:cNvSpPr>
          <p:nvPr>
            <p:ph type="body" sz="half" idx="17"/>
          </p:nvPr>
        </p:nvSpPr>
        <p:spPr>
          <a:xfrm>
            <a:off x="3999118" y="3727217"/>
            <a:ext cx="3381194" cy="284693"/>
          </a:xfrm>
        </p:spPr>
        <p:txBody>
          <a:bodyPr/>
          <a:lstStyle/>
          <a:p>
            <a:r>
              <a:rPr lang="zh-CN" altLang="en-US" dirty="0"/>
              <a:t>存储</a:t>
            </a:r>
          </a:p>
        </p:txBody>
      </p:sp>
    </p:spTree>
    <p:extLst>
      <p:ext uri="{BB962C8B-B14F-4D97-AF65-F5344CB8AC3E}">
        <p14:creationId xmlns:p14="http://schemas.microsoft.com/office/powerpoint/2010/main" val="33601861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42" t="35510" r="9053" b="6977"/>
          <a:stretch/>
        </p:blipFill>
        <p:spPr>
          <a:xfrm>
            <a:off x="827584" y="1563638"/>
            <a:ext cx="2880320" cy="129614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400" b="1" dirty="0" smtClean="0">
                <a:latin typeface="+mj-ea"/>
              </a:rPr>
              <a:t>VS-G100-A DVR</a:t>
            </a:r>
            <a:r>
              <a:rPr lang="zh-CN" altLang="en-US" sz="2400" b="1" dirty="0" smtClean="0">
                <a:latin typeface="+mj-ea"/>
              </a:rPr>
              <a:t>接入网关</a:t>
            </a:r>
            <a:endParaRPr lang="zh-CN" altLang="en-US" sz="2400" b="1" dirty="0">
              <a:solidFill>
                <a:srgbClr val="FF0000"/>
              </a:solidFill>
              <a:latin typeface="+mj-ea"/>
            </a:endParaRPr>
          </a:p>
        </p:txBody>
      </p:sp>
      <p:sp>
        <p:nvSpPr>
          <p:cNvPr id="25" name="内容占位符 2"/>
          <p:cNvSpPr txBox="1">
            <a:spLocks/>
          </p:cNvSpPr>
          <p:nvPr/>
        </p:nvSpPr>
        <p:spPr>
          <a:xfrm>
            <a:off x="4183157" y="2214275"/>
            <a:ext cx="3279004" cy="321471"/>
          </a:xfrm>
          <a:prstGeom prst="rect">
            <a:avLst/>
          </a:prstGeom>
        </p:spPr>
        <p:txBody>
          <a:bodyPr lIns="130621" tIns="65310" rIns="130621" bIns="65310"/>
          <a:lstStyle/>
          <a:p>
            <a:pPr marL="257175" indent="-257175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u"/>
            </a:pPr>
            <a:r>
              <a:rPr lang="zh-CN" altLang="en-US" sz="144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</a:t>
            </a:r>
            <a:r>
              <a:rPr lang="zh-CN" altLang="en-US" sz="144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特点</a:t>
            </a:r>
            <a:endParaRPr lang="en-US" altLang="zh-CN" sz="144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11" name="组合 110"/>
          <p:cNvGrpSpPr/>
          <p:nvPr/>
        </p:nvGrpSpPr>
        <p:grpSpPr>
          <a:xfrm>
            <a:off x="4504628" y="2750120"/>
            <a:ext cx="3729064" cy="388866"/>
            <a:chOff x="4294416" y="1178707"/>
            <a:chExt cx="4278112" cy="510632"/>
          </a:xfrm>
        </p:grpSpPr>
        <p:sp>
          <p:nvSpPr>
            <p:cNvPr id="27" name="圆角矩形 26"/>
            <p:cNvSpPr/>
            <p:nvPr/>
          </p:nvSpPr>
          <p:spPr>
            <a:xfrm>
              <a:off x="4294416" y="1178707"/>
              <a:ext cx="4278112" cy="510632"/>
            </a:xfrm>
            <a:prstGeom prst="roundRect">
              <a:avLst>
                <a:gd name="adj" fmla="val 1087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40">
                <a:solidFill>
                  <a:srgbClr val="529ABF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366424" y="1263839"/>
              <a:ext cx="3920353" cy="375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1</a:t>
              </a:r>
              <a:r>
                <a:rPr lang="zh-CN" altLang="en-US" sz="1260" b="1" dirty="0" smtClean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、基于</a:t>
              </a:r>
              <a:r>
                <a:rPr lang="zh-CN" altLang="en-US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嵌入式架构，系统稳定</a:t>
              </a:r>
              <a:r>
                <a:rPr lang="zh-CN" altLang="en-US" sz="1260" b="1" dirty="0" smtClean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可靠</a:t>
              </a:r>
              <a:endParaRPr lang="zh-CN" altLang="en-US" sz="1260" b="1" dirty="0">
                <a:solidFill>
                  <a:srgbClr val="529ABF"/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4504628" y="3224194"/>
            <a:ext cx="3729064" cy="738864"/>
            <a:chOff x="4294416" y="1178705"/>
            <a:chExt cx="4278112" cy="970224"/>
          </a:xfrm>
        </p:grpSpPr>
        <p:sp>
          <p:nvSpPr>
            <p:cNvPr id="122" name="圆角矩形 121"/>
            <p:cNvSpPr/>
            <p:nvPr/>
          </p:nvSpPr>
          <p:spPr>
            <a:xfrm>
              <a:off x="4294416" y="1178705"/>
              <a:ext cx="4278112" cy="715608"/>
            </a:xfrm>
            <a:prstGeom prst="roundRect">
              <a:avLst>
                <a:gd name="adj" fmla="val 1087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40">
                <a:solidFill>
                  <a:srgbClr val="529ABF"/>
                </a:solidFill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4366424" y="1263839"/>
              <a:ext cx="3920353" cy="885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2</a:t>
              </a:r>
              <a:r>
                <a:rPr lang="zh-CN" altLang="en-US" sz="1260" b="1" dirty="0" smtClean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、支持</a:t>
              </a:r>
              <a:r>
                <a:rPr lang="zh-CN" altLang="en-US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将</a:t>
              </a:r>
              <a:r>
                <a:rPr lang="en-US" altLang="zh-CN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NVR/DVR/DVS/IPC</a:t>
              </a:r>
              <a:r>
                <a:rPr lang="zh-CN" altLang="en-US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设备无缝接入网络视频监控系统</a:t>
              </a:r>
            </a:p>
            <a:p>
              <a:endParaRPr lang="en-US" altLang="zh-CN" sz="1260" b="1" dirty="0">
                <a:solidFill>
                  <a:srgbClr val="FF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4504055" y="3858300"/>
            <a:ext cx="3729064" cy="513650"/>
            <a:chOff x="4294416" y="1178707"/>
            <a:chExt cx="4278112" cy="674491"/>
          </a:xfrm>
        </p:grpSpPr>
        <p:sp>
          <p:nvSpPr>
            <p:cNvPr id="125" name="圆角矩形 124"/>
            <p:cNvSpPr/>
            <p:nvPr/>
          </p:nvSpPr>
          <p:spPr>
            <a:xfrm>
              <a:off x="4294416" y="1178707"/>
              <a:ext cx="4278112" cy="674491"/>
            </a:xfrm>
            <a:prstGeom prst="roundRect">
              <a:avLst>
                <a:gd name="adj" fmla="val 1087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40">
                <a:solidFill>
                  <a:srgbClr val="529ABF"/>
                </a:solidFill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4366424" y="1222722"/>
              <a:ext cx="3920353" cy="630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3</a:t>
              </a:r>
              <a:r>
                <a:rPr lang="zh-CN" altLang="en-US" sz="1260" b="1" dirty="0" smtClean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、支持</a:t>
              </a:r>
              <a:r>
                <a:rPr lang="zh-CN" altLang="en-US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监控视频浏览、</a:t>
              </a:r>
              <a:r>
                <a:rPr lang="en-US" altLang="zh-CN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PTZ</a:t>
              </a:r>
              <a:r>
                <a:rPr lang="zh-CN" altLang="en-US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控制、电视墙浏览及告警联动功能</a:t>
              </a:r>
            </a:p>
          </p:txBody>
        </p:sp>
      </p:grpSp>
      <p:sp>
        <p:nvSpPr>
          <p:cNvPr id="133" name="内容占位符 2"/>
          <p:cNvSpPr txBox="1">
            <a:spLocks/>
          </p:cNvSpPr>
          <p:nvPr/>
        </p:nvSpPr>
        <p:spPr>
          <a:xfrm>
            <a:off x="4183157" y="1369217"/>
            <a:ext cx="3150416" cy="321471"/>
          </a:xfrm>
          <a:prstGeom prst="rect">
            <a:avLst/>
          </a:prstGeom>
        </p:spPr>
        <p:txBody>
          <a:bodyPr lIns="130621" tIns="65310" rIns="130621" bIns="65310"/>
          <a:lstStyle/>
          <a:p>
            <a:pPr marL="257175" indent="-257175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u"/>
            </a:pPr>
            <a:r>
              <a:rPr lang="zh-CN" altLang="en-US" sz="144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产品概况</a:t>
            </a:r>
            <a:endParaRPr lang="en-US" altLang="zh-CN" sz="144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44" name="组合 143"/>
          <p:cNvGrpSpPr/>
          <p:nvPr/>
        </p:nvGrpSpPr>
        <p:grpSpPr>
          <a:xfrm>
            <a:off x="4504628" y="1858093"/>
            <a:ext cx="3729064" cy="353618"/>
            <a:chOff x="4294416" y="1178707"/>
            <a:chExt cx="4278112" cy="464347"/>
          </a:xfrm>
        </p:grpSpPr>
        <p:sp>
          <p:nvSpPr>
            <p:cNvPr id="145" name="圆角矩形 144"/>
            <p:cNvSpPr/>
            <p:nvPr/>
          </p:nvSpPr>
          <p:spPr>
            <a:xfrm>
              <a:off x="4294416" y="1178707"/>
              <a:ext cx="4278112" cy="464347"/>
            </a:xfrm>
            <a:prstGeom prst="roundRect">
              <a:avLst>
                <a:gd name="adj" fmla="val 1087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40">
                <a:solidFill>
                  <a:srgbClr val="529ABF"/>
                </a:solidFill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4366424" y="1263839"/>
              <a:ext cx="3920353" cy="375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60" b="1" dirty="0" smtClean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DVR</a:t>
              </a:r>
              <a:r>
                <a:rPr lang="zh-CN" altLang="en-US" sz="1260" b="1" dirty="0" smtClean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接入网关，可接受定制开发</a:t>
              </a:r>
              <a:endParaRPr lang="en-US" altLang="zh-CN" sz="1260" b="1" dirty="0">
                <a:solidFill>
                  <a:srgbClr val="529ABF"/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1490466" y="2729787"/>
            <a:ext cx="1554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600" b="1" dirty="0" smtClean="0">
                <a:solidFill>
                  <a:srgbClr val="FFC000"/>
                </a:solidFill>
              </a:rPr>
              <a:t>VS</a:t>
            </a:r>
            <a:r>
              <a:rPr lang="zh-CN" altLang="en-US" sz="1600" b="1" dirty="0">
                <a:solidFill>
                  <a:srgbClr val="FFC000"/>
                </a:solidFill>
              </a:rPr>
              <a:t>-G100</a:t>
            </a:r>
            <a:r>
              <a:rPr lang="zh-CN" altLang="en-US" sz="1600" b="1" dirty="0" smtClean="0">
                <a:solidFill>
                  <a:srgbClr val="FFC000"/>
                </a:solidFill>
              </a:rPr>
              <a:t>-</a:t>
            </a:r>
            <a:r>
              <a:rPr lang="en-US" altLang="zh-CN" sz="1600" b="1" dirty="0" smtClean="0">
                <a:solidFill>
                  <a:srgbClr val="FFC000"/>
                </a:solidFill>
              </a:rPr>
              <a:t>A</a:t>
            </a:r>
            <a:endParaRPr lang="zh-CN" altLang="en-US" sz="1600" b="1" dirty="0">
              <a:solidFill>
                <a:srgbClr val="FFC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490466" y="3849687"/>
            <a:ext cx="1554556" cy="423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600" b="1" dirty="0" smtClean="0">
                <a:solidFill>
                  <a:srgbClr val="FFC000"/>
                </a:solidFill>
              </a:rPr>
              <a:t>VS</a:t>
            </a:r>
            <a:r>
              <a:rPr lang="zh-CN" altLang="en-US" sz="1600" b="1" dirty="0">
                <a:solidFill>
                  <a:srgbClr val="FFC000"/>
                </a:solidFill>
              </a:rPr>
              <a:t>-G100-</a:t>
            </a:r>
            <a:r>
              <a:rPr lang="zh-CN" altLang="en-US" sz="1600" b="1" dirty="0" smtClean="0">
                <a:solidFill>
                  <a:srgbClr val="FFC000"/>
                </a:solidFill>
              </a:rPr>
              <a:t>2510</a:t>
            </a:r>
            <a:endParaRPr lang="zh-CN" altLang="en-US" sz="1600" b="1" dirty="0">
              <a:solidFill>
                <a:srgbClr val="FFC000"/>
              </a:solidFill>
            </a:endParaRPr>
          </a:p>
        </p:txBody>
      </p:sp>
      <p:pic>
        <p:nvPicPr>
          <p:cNvPr id="22" name="图片 21" descr="KDM2510 左侧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69846" y="3444698"/>
            <a:ext cx="1195797" cy="40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8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21" t="38012" r="11434" b="7670"/>
          <a:stretch/>
        </p:blipFill>
        <p:spPr>
          <a:xfrm>
            <a:off x="899591" y="2024057"/>
            <a:ext cx="2736305" cy="122413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400" b="1" dirty="0" smtClean="0">
                <a:latin typeface="+mj-ea"/>
              </a:rPr>
              <a:t>VS-G300-A </a:t>
            </a:r>
            <a:r>
              <a:rPr lang="zh-CN" altLang="en-US" sz="2400" b="1" dirty="0" smtClean="0">
                <a:latin typeface="+mj-ea"/>
              </a:rPr>
              <a:t>数字平台接入网关</a:t>
            </a:r>
            <a:endParaRPr lang="zh-CN" altLang="en-US" sz="2400" b="1" dirty="0">
              <a:solidFill>
                <a:srgbClr val="FF0000"/>
              </a:solidFill>
              <a:latin typeface="+mj-ea"/>
            </a:endParaRPr>
          </a:p>
        </p:txBody>
      </p:sp>
      <p:sp>
        <p:nvSpPr>
          <p:cNvPr id="25" name="内容占位符 2"/>
          <p:cNvSpPr txBox="1">
            <a:spLocks/>
          </p:cNvSpPr>
          <p:nvPr/>
        </p:nvSpPr>
        <p:spPr>
          <a:xfrm>
            <a:off x="4183157" y="2315086"/>
            <a:ext cx="3279004" cy="321471"/>
          </a:xfrm>
          <a:prstGeom prst="rect">
            <a:avLst/>
          </a:prstGeom>
        </p:spPr>
        <p:txBody>
          <a:bodyPr lIns="130621" tIns="65310" rIns="130621" bIns="65310"/>
          <a:lstStyle/>
          <a:p>
            <a:pPr marL="257175" indent="-257175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u"/>
            </a:pPr>
            <a:r>
              <a:rPr lang="zh-CN" altLang="en-US" sz="144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</a:t>
            </a:r>
            <a:r>
              <a:rPr lang="zh-CN" altLang="en-US" sz="144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特点</a:t>
            </a:r>
            <a:endParaRPr lang="en-US" altLang="zh-CN" sz="144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11" name="组合 110"/>
          <p:cNvGrpSpPr/>
          <p:nvPr/>
        </p:nvGrpSpPr>
        <p:grpSpPr>
          <a:xfrm>
            <a:off x="4504628" y="3219822"/>
            <a:ext cx="3729064" cy="575564"/>
            <a:chOff x="4294416" y="1178707"/>
            <a:chExt cx="4278112" cy="755791"/>
          </a:xfrm>
        </p:grpSpPr>
        <p:sp>
          <p:nvSpPr>
            <p:cNvPr id="27" name="圆角矩形 26"/>
            <p:cNvSpPr/>
            <p:nvPr/>
          </p:nvSpPr>
          <p:spPr>
            <a:xfrm>
              <a:off x="4294416" y="1178707"/>
              <a:ext cx="4278112" cy="755791"/>
            </a:xfrm>
            <a:prstGeom prst="roundRect">
              <a:avLst>
                <a:gd name="adj" fmla="val 1087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40">
                <a:solidFill>
                  <a:srgbClr val="529ABF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366424" y="1263839"/>
              <a:ext cx="3920353" cy="630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60" b="1" dirty="0" smtClean="0">
                  <a:solidFill>
                    <a:srgbClr val="529ABF"/>
                  </a:solidFill>
                  <a:latin typeface="Arial" pitchFamily="34" charset="0"/>
                  <a:cs typeface="Arial" pitchFamily="34" charset="0"/>
                </a:rPr>
                <a:t>2</a:t>
              </a:r>
              <a:r>
                <a:rPr lang="zh-CN" altLang="en-US" sz="1260" b="1" dirty="0" smtClean="0">
                  <a:solidFill>
                    <a:srgbClr val="529ABF"/>
                  </a:solidFill>
                  <a:latin typeface="Arial" pitchFamily="34" charset="0"/>
                  <a:cs typeface="Arial" pitchFamily="34" charset="0"/>
                </a:rPr>
                <a:t>、</a:t>
              </a:r>
              <a:r>
                <a:rPr lang="zh-CN" altLang="en-US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可将第三方数字平台无缝接入科达网络视频监控系统</a:t>
              </a: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4504628" y="3847560"/>
            <a:ext cx="3729064" cy="544962"/>
            <a:chOff x="4294416" y="1178707"/>
            <a:chExt cx="4278112" cy="715608"/>
          </a:xfrm>
        </p:grpSpPr>
        <p:sp>
          <p:nvSpPr>
            <p:cNvPr id="122" name="圆角矩形 121"/>
            <p:cNvSpPr/>
            <p:nvPr/>
          </p:nvSpPr>
          <p:spPr>
            <a:xfrm>
              <a:off x="4294416" y="1178707"/>
              <a:ext cx="4278112" cy="715607"/>
            </a:xfrm>
            <a:prstGeom prst="roundRect">
              <a:avLst>
                <a:gd name="adj" fmla="val 1087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40">
                <a:solidFill>
                  <a:srgbClr val="529ABF"/>
                </a:solidFill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4366424" y="1263839"/>
              <a:ext cx="3920353" cy="630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60" b="1" dirty="0" smtClean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3</a:t>
              </a:r>
              <a:r>
                <a:rPr lang="zh-CN" altLang="en-US" sz="1260" b="1" dirty="0" smtClean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、支持</a:t>
              </a:r>
              <a:r>
                <a:rPr lang="zh-CN" altLang="en-US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监控视频浏览、</a:t>
              </a:r>
              <a:r>
                <a:rPr lang="en-US" altLang="zh-CN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PTZ</a:t>
              </a:r>
              <a:r>
                <a:rPr lang="zh-CN" altLang="en-US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控制、电视墙浏览及告警联动功能</a:t>
              </a:r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4504628" y="4456899"/>
            <a:ext cx="3729064" cy="353618"/>
            <a:chOff x="4294416" y="1178707"/>
            <a:chExt cx="4278112" cy="464347"/>
          </a:xfrm>
        </p:grpSpPr>
        <p:sp>
          <p:nvSpPr>
            <p:cNvPr id="125" name="圆角矩形 124"/>
            <p:cNvSpPr/>
            <p:nvPr/>
          </p:nvSpPr>
          <p:spPr>
            <a:xfrm>
              <a:off x="4294416" y="1178707"/>
              <a:ext cx="4278112" cy="464347"/>
            </a:xfrm>
            <a:prstGeom prst="roundRect">
              <a:avLst>
                <a:gd name="adj" fmla="val 1087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40">
                <a:solidFill>
                  <a:srgbClr val="529ABF"/>
                </a:solidFill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4366424" y="1263839"/>
              <a:ext cx="3920353" cy="375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60" b="1" dirty="0" smtClean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4</a:t>
              </a:r>
              <a:r>
                <a:rPr lang="zh-CN" altLang="en-US" sz="1260" b="1" dirty="0" smtClean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、可</a:t>
              </a:r>
              <a:r>
                <a:rPr lang="zh-CN" altLang="en-US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穿越网闸或安全接入</a:t>
              </a:r>
              <a:r>
                <a:rPr lang="zh-CN" altLang="en-US" sz="1260" b="1" dirty="0" smtClean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平台</a:t>
              </a:r>
              <a:endParaRPr lang="zh-CN" altLang="en-US" sz="1260" b="1" dirty="0">
                <a:solidFill>
                  <a:srgbClr val="529ABF"/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  <p:sp>
        <p:nvSpPr>
          <p:cNvPr id="133" name="内容占位符 2"/>
          <p:cNvSpPr txBox="1">
            <a:spLocks/>
          </p:cNvSpPr>
          <p:nvPr/>
        </p:nvSpPr>
        <p:spPr>
          <a:xfrm>
            <a:off x="4183157" y="1470028"/>
            <a:ext cx="3150416" cy="321471"/>
          </a:xfrm>
          <a:prstGeom prst="rect">
            <a:avLst/>
          </a:prstGeom>
        </p:spPr>
        <p:txBody>
          <a:bodyPr lIns="130621" tIns="65310" rIns="130621" bIns="65310"/>
          <a:lstStyle/>
          <a:p>
            <a:pPr marL="257175" indent="-257175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u"/>
            </a:pPr>
            <a:r>
              <a:rPr lang="zh-CN" altLang="en-US" sz="144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产品概况</a:t>
            </a:r>
            <a:endParaRPr lang="en-US" altLang="zh-CN" sz="144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44" name="组合 143"/>
          <p:cNvGrpSpPr/>
          <p:nvPr/>
        </p:nvGrpSpPr>
        <p:grpSpPr>
          <a:xfrm>
            <a:off x="4504628" y="1958904"/>
            <a:ext cx="3729064" cy="353618"/>
            <a:chOff x="4294416" y="1178707"/>
            <a:chExt cx="4278112" cy="464347"/>
          </a:xfrm>
        </p:grpSpPr>
        <p:sp>
          <p:nvSpPr>
            <p:cNvPr id="145" name="圆角矩形 144"/>
            <p:cNvSpPr/>
            <p:nvPr/>
          </p:nvSpPr>
          <p:spPr>
            <a:xfrm>
              <a:off x="4294416" y="1178707"/>
              <a:ext cx="4278112" cy="464347"/>
            </a:xfrm>
            <a:prstGeom prst="roundRect">
              <a:avLst>
                <a:gd name="adj" fmla="val 1087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40">
                <a:solidFill>
                  <a:srgbClr val="529ABF"/>
                </a:solidFill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4366424" y="1263839"/>
              <a:ext cx="3920353" cy="375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数字平台接入网关，可接受定制</a:t>
              </a:r>
              <a:r>
                <a:rPr lang="zh-CN" altLang="en-US" sz="1260" b="1" dirty="0" smtClean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开发</a:t>
              </a:r>
              <a:endParaRPr lang="en-US" altLang="zh-CN" sz="1260" b="1" dirty="0">
                <a:solidFill>
                  <a:srgbClr val="529ABF"/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1490466" y="3190205"/>
            <a:ext cx="1554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600" b="1" dirty="0" smtClean="0">
                <a:solidFill>
                  <a:srgbClr val="FFC000"/>
                </a:solidFill>
              </a:rPr>
              <a:t>VS</a:t>
            </a:r>
            <a:r>
              <a:rPr lang="zh-CN" altLang="en-US" sz="1600" b="1" dirty="0">
                <a:solidFill>
                  <a:srgbClr val="FFC000"/>
                </a:solidFill>
              </a:rPr>
              <a:t>-</a:t>
            </a:r>
            <a:r>
              <a:rPr lang="zh-CN" altLang="en-US" sz="1600" b="1" dirty="0" smtClean="0">
                <a:solidFill>
                  <a:srgbClr val="FFC000"/>
                </a:solidFill>
              </a:rPr>
              <a:t>G</a:t>
            </a:r>
            <a:r>
              <a:rPr lang="en-US" altLang="zh-CN" sz="1600" b="1" dirty="0" smtClean="0">
                <a:solidFill>
                  <a:srgbClr val="FFC000"/>
                </a:solidFill>
              </a:rPr>
              <a:t>3</a:t>
            </a:r>
            <a:r>
              <a:rPr lang="zh-CN" altLang="en-US" sz="1600" b="1" dirty="0" smtClean="0">
                <a:solidFill>
                  <a:srgbClr val="FFC000"/>
                </a:solidFill>
              </a:rPr>
              <a:t>00-</a:t>
            </a:r>
            <a:r>
              <a:rPr lang="en-US" altLang="zh-CN" sz="1600" b="1" dirty="0" smtClean="0">
                <a:solidFill>
                  <a:srgbClr val="FFC000"/>
                </a:solidFill>
              </a:rPr>
              <a:t>A</a:t>
            </a:r>
            <a:endParaRPr lang="zh-CN" altLang="en-US" sz="1600" b="1" dirty="0">
              <a:solidFill>
                <a:srgbClr val="FFC000"/>
              </a:solidFill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504628" y="2806523"/>
            <a:ext cx="3729064" cy="353617"/>
            <a:chOff x="4294416" y="1178707"/>
            <a:chExt cx="4278112" cy="464347"/>
          </a:xfrm>
        </p:grpSpPr>
        <p:sp>
          <p:nvSpPr>
            <p:cNvPr id="21" name="圆角矩形 20"/>
            <p:cNvSpPr/>
            <p:nvPr/>
          </p:nvSpPr>
          <p:spPr>
            <a:xfrm>
              <a:off x="4294416" y="1178707"/>
              <a:ext cx="4278112" cy="464347"/>
            </a:xfrm>
            <a:prstGeom prst="roundRect">
              <a:avLst>
                <a:gd name="adj" fmla="val 1087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40">
                <a:solidFill>
                  <a:srgbClr val="529ABF"/>
                </a:solidFill>
              </a:endParaRPr>
            </a:p>
          </p:txBody>
        </p:sp>
        <p:sp>
          <p:nvSpPr>
            <p:cNvPr id="22" name="TextBox 125"/>
            <p:cNvSpPr txBox="1"/>
            <p:nvPr/>
          </p:nvSpPr>
          <p:spPr>
            <a:xfrm>
              <a:off x="4366424" y="1232733"/>
              <a:ext cx="3920353" cy="375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260" b="1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en-US" altLang="zh-CN" dirty="0"/>
                <a:t>1</a:t>
              </a:r>
              <a:r>
                <a:rPr lang="zh-CN" altLang="en-US" dirty="0"/>
                <a:t>、基于嵌入式架构，系统稳定可靠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53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400" b="1" dirty="0" smtClean="0">
                <a:latin typeface="+mj-ea"/>
              </a:rPr>
              <a:t>VS-G400-A </a:t>
            </a:r>
            <a:r>
              <a:rPr lang="zh-CN" altLang="en-US" sz="2400" b="1" dirty="0" smtClean="0">
                <a:latin typeface="+mj-ea"/>
              </a:rPr>
              <a:t>会议监控互通网关</a:t>
            </a:r>
            <a:endParaRPr lang="zh-CN" altLang="en-US" sz="2400" b="1" dirty="0">
              <a:solidFill>
                <a:srgbClr val="FF0000"/>
              </a:solidFill>
              <a:latin typeface="+mj-ea"/>
            </a:endParaRPr>
          </a:p>
        </p:txBody>
      </p:sp>
      <p:sp>
        <p:nvSpPr>
          <p:cNvPr id="25" name="内容占位符 2"/>
          <p:cNvSpPr txBox="1">
            <a:spLocks/>
          </p:cNvSpPr>
          <p:nvPr/>
        </p:nvSpPr>
        <p:spPr>
          <a:xfrm>
            <a:off x="4183157" y="2315086"/>
            <a:ext cx="3279004" cy="321471"/>
          </a:xfrm>
          <a:prstGeom prst="rect">
            <a:avLst/>
          </a:prstGeom>
        </p:spPr>
        <p:txBody>
          <a:bodyPr lIns="130621" tIns="65310" rIns="130621" bIns="65310"/>
          <a:lstStyle/>
          <a:p>
            <a:pPr marL="257175" indent="-257175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u"/>
            </a:pPr>
            <a:r>
              <a:rPr lang="zh-CN" altLang="en-US" sz="144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</a:t>
            </a:r>
            <a:r>
              <a:rPr lang="zh-CN" altLang="en-US" sz="144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特点</a:t>
            </a:r>
            <a:endParaRPr lang="en-US" altLang="zh-CN" sz="144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11" name="组合 110"/>
          <p:cNvGrpSpPr/>
          <p:nvPr/>
        </p:nvGrpSpPr>
        <p:grpSpPr>
          <a:xfrm>
            <a:off x="4504628" y="2850929"/>
            <a:ext cx="3729064" cy="544962"/>
            <a:chOff x="4294416" y="1178707"/>
            <a:chExt cx="4278112" cy="715608"/>
          </a:xfrm>
        </p:grpSpPr>
        <p:sp>
          <p:nvSpPr>
            <p:cNvPr id="27" name="圆角矩形 26"/>
            <p:cNvSpPr/>
            <p:nvPr/>
          </p:nvSpPr>
          <p:spPr>
            <a:xfrm>
              <a:off x="4294416" y="1178707"/>
              <a:ext cx="4278112" cy="715607"/>
            </a:xfrm>
            <a:prstGeom prst="roundRect">
              <a:avLst>
                <a:gd name="adj" fmla="val 1087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40">
                <a:solidFill>
                  <a:srgbClr val="529ABF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366424" y="1263839"/>
              <a:ext cx="3920353" cy="630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60" b="1" dirty="0">
                  <a:solidFill>
                    <a:srgbClr val="529ABF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zh-CN" altLang="en-US" sz="1260" b="1" dirty="0" smtClean="0">
                  <a:solidFill>
                    <a:srgbClr val="529ABF"/>
                  </a:solidFill>
                  <a:latin typeface="Arial" pitchFamily="34" charset="0"/>
                  <a:cs typeface="Arial" pitchFamily="34" charset="0"/>
                </a:rPr>
                <a:t>、</a:t>
              </a:r>
              <a:r>
                <a:rPr lang="zh-CN" altLang="en-US" sz="1260" b="1" dirty="0">
                  <a:solidFill>
                    <a:srgbClr val="529ABF"/>
                  </a:solidFill>
                  <a:latin typeface="Arial" pitchFamily="34" charset="0"/>
                  <a:cs typeface="Arial" pitchFamily="34" charset="0"/>
                </a:rPr>
                <a:t>完成标准视频会议系统与网络视频监控系统的无缝对接</a:t>
              </a: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4504628" y="3466948"/>
            <a:ext cx="3729064" cy="616970"/>
            <a:chOff x="4294416" y="1178707"/>
            <a:chExt cx="4278112" cy="810163"/>
          </a:xfrm>
        </p:grpSpPr>
        <p:sp>
          <p:nvSpPr>
            <p:cNvPr id="122" name="圆角矩形 121"/>
            <p:cNvSpPr/>
            <p:nvPr/>
          </p:nvSpPr>
          <p:spPr>
            <a:xfrm>
              <a:off x="4294416" y="1178707"/>
              <a:ext cx="4278112" cy="810163"/>
            </a:xfrm>
            <a:prstGeom prst="roundRect">
              <a:avLst>
                <a:gd name="adj" fmla="val 1087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40">
                <a:solidFill>
                  <a:srgbClr val="529ABF"/>
                </a:solidFill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4366424" y="1263839"/>
              <a:ext cx="3920353" cy="630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2</a:t>
              </a:r>
              <a:r>
                <a:rPr lang="zh-CN" altLang="en-US" sz="1260" b="1" dirty="0" smtClean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、</a:t>
              </a:r>
              <a:r>
                <a:rPr lang="zh-CN" altLang="en-US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支持在视频会议系统中浏览监控图像，并实现音频对讲和</a:t>
              </a:r>
              <a:r>
                <a:rPr lang="en-US" altLang="zh-CN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PTZ</a:t>
              </a:r>
              <a:r>
                <a:rPr lang="zh-CN" altLang="en-US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控制等功能</a:t>
              </a:r>
            </a:p>
          </p:txBody>
        </p:sp>
      </p:grpSp>
      <p:sp>
        <p:nvSpPr>
          <p:cNvPr id="133" name="内容占位符 2"/>
          <p:cNvSpPr txBox="1">
            <a:spLocks/>
          </p:cNvSpPr>
          <p:nvPr/>
        </p:nvSpPr>
        <p:spPr>
          <a:xfrm>
            <a:off x="4183157" y="1470028"/>
            <a:ext cx="3150416" cy="321471"/>
          </a:xfrm>
          <a:prstGeom prst="rect">
            <a:avLst/>
          </a:prstGeom>
        </p:spPr>
        <p:txBody>
          <a:bodyPr lIns="130621" tIns="65310" rIns="130621" bIns="65310"/>
          <a:lstStyle/>
          <a:p>
            <a:pPr marL="257175" indent="-257175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u"/>
            </a:pPr>
            <a:r>
              <a:rPr lang="zh-CN" altLang="en-US" sz="144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产品概况</a:t>
            </a:r>
            <a:endParaRPr lang="en-US" altLang="zh-CN" sz="144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44" name="组合 143"/>
          <p:cNvGrpSpPr/>
          <p:nvPr/>
        </p:nvGrpSpPr>
        <p:grpSpPr>
          <a:xfrm>
            <a:off x="4504628" y="1958904"/>
            <a:ext cx="3729064" cy="353618"/>
            <a:chOff x="4294416" y="1178707"/>
            <a:chExt cx="4278112" cy="464347"/>
          </a:xfrm>
        </p:grpSpPr>
        <p:sp>
          <p:nvSpPr>
            <p:cNvPr id="145" name="圆角矩形 144"/>
            <p:cNvSpPr/>
            <p:nvPr/>
          </p:nvSpPr>
          <p:spPr>
            <a:xfrm>
              <a:off x="4294416" y="1178707"/>
              <a:ext cx="4278112" cy="464347"/>
            </a:xfrm>
            <a:prstGeom prst="roundRect">
              <a:avLst>
                <a:gd name="adj" fmla="val 1087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40">
                <a:solidFill>
                  <a:srgbClr val="529ABF"/>
                </a:solidFill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4366424" y="1263839"/>
              <a:ext cx="3920353" cy="375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实现视频会议系统和监控系统的</a:t>
              </a:r>
              <a:r>
                <a:rPr lang="zh-CN" altLang="en-US" sz="1260" b="1" dirty="0" smtClean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对接</a:t>
              </a:r>
              <a:endParaRPr lang="en-US" altLang="zh-CN" sz="1260" b="1" dirty="0">
                <a:solidFill>
                  <a:srgbClr val="529ABF"/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21" t="38012" r="11434" b="7670"/>
          <a:stretch/>
        </p:blipFill>
        <p:spPr>
          <a:xfrm>
            <a:off x="899591" y="2024057"/>
            <a:ext cx="2736305" cy="1224136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490466" y="3190205"/>
            <a:ext cx="1554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600" b="1" dirty="0" smtClean="0">
                <a:solidFill>
                  <a:srgbClr val="FFC000"/>
                </a:solidFill>
              </a:rPr>
              <a:t>VS</a:t>
            </a:r>
            <a:r>
              <a:rPr lang="zh-CN" altLang="en-US" sz="1600" b="1" dirty="0">
                <a:solidFill>
                  <a:srgbClr val="FFC000"/>
                </a:solidFill>
              </a:rPr>
              <a:t>-</a:t>
            </a:r>
            <a:r>
              <a:rPr lang="zh-CN" altLang="en-US" sz="1600" b="1" dirty="0" smtClean="0">
                <a:solidFill>
                  <a:srgbClr val="FFC000"/>
                </a:solidFill>
              </a:rPr>
              <a:t>G</a:t>
            </a:r>
            <a:r>
              <a:rPr lang="en-US" altLang="zh-CN" sz="1600" b="1" dirty="0" smtClean="0">
                <a:solidFill>
                  <a:srgbClr val="FFC000"/>
                </a:solidFill>
              </a:rPr>
              <a:t>4</a:t>
            </a:r>
            <a:r>
              <a:rPr lang="zh-CN" altLang="en-US" sz="1600" b="1" dirty="0" smtClean="0">
                <a:solidFill>
                  <a:srgbClr val="FFC000"/>
                </a:solidFill>
              </a:rPr>
              <a:t>00-</a:t>
            </a:r>
            <a:r>
              <a:rPr lang="en-US" altLang="zh-CN" sz="1600" b="1" dirty="0" smtClean="0">
                <a:solidFill>
                  <a:srgbClr val="FFC000"/>
                </a:solidFill>
              </a:rPr>
              <a:t>A</a:t>
            </a:r>
            <a:endParaRPr lang="zh-CN" altLang="en-US" sz="1600" b="1" dirty="0">
              <a:solidFill>
                <a:srgbClr val="FFC000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515344" y="4155926"/>
            <a:ext cx="3729064" cy="616970"/>
            <a:chOff x="4294416" y="1178707"/>
            <a:chExt cx="4278112" cy="810163"/>
          </a:xfrm>
        </p:grpSpPr>
        <p:sp>
          <p:nvSpPr>
            <p:cNvPr id="18" name="圆角矩形 17"/>
            <p:cNvSpPr/>
            <p:nvPr/>
          </p:nvSpPr>
          <p:spPr>
            <a:xfrm>
              <a:off x="4294416" y="1178707"/>
              <a:ext cx="4278112" cy="810163"/>
            </a:xfrm>
            <a:prstGeom prst="roundRect">
              <a:avLst>
                <a:gd name="adj" fmla="val 1087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40">
                <a:solidFill>
                  <a:srgbClr val="529ABF"/>
                </a:solidFill>
              </a:endParaRPr>
            </a:p>
          </p:txBody>
        </p:sp>
        <p:sp>
          <p:nvSpPr>
            <p:cNvPr id="19" name="TextBox 122"/>
            <p:cNvSpPr txBox="1"/>
            <p:nvPr/>
          </p:nvSpPr>
          <p:spPr>
            <a:xfrm>
              <a:off x="4366424" y="1263839"/>
              <a:ext cx="3920353" cy="630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3</a:t>
              </a:r>
              <a:r>
                <a:rPr lang="zh-CN" altLang="en-US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、支持在监控系统中浏览视频会议图像，并实现语音监听和电视墙显示等功能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373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2400" b="1" dirty="0" smtClean="0">
                <a:latin typeface="+mj-ea"/>
              </a:rPr>
              <a:t>媒体转码服务器</a:t>
            </a:r>
            <a:endParaRPr lang="zh-CN" altLang="en-US" sz="2400" b="1" dirty="0">
              <a:latin typeface="+mj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20675" y="2410713"/>
            <a:ext cx="1512168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1260" b="1" dirty="0" smtClean="0">
                <a:solidFill>
                  <a:srgbClr val="FFC000"/>
                </a:solidFill>
                <a:latin typeface="微软雅黑" pitchFamily="34" charset="-122"/>
              </a:rPr>
              <a:t>VS-MTS-100A </a:t>
            </a:r>
          </a:p>
          <a:p>
            <a:pPr algn="ctr">
              <a:lnSpc>
                <a:spcPct val="150000"/>
              </a:lnSpc>
              <a:defRPr/>
            </a:pPr>
            <a:r>
              <a:rPr lang="zh-CN" altLang="en-US" sz="1260" b="1" dirty="0" smtClean="0">
                <a:solidFill>
                  <a:srgbClr val="FFC000"/>
                </a:solidFill>
                <a:latin typeface="微软雅黑" pitchFamily="34" charset="-122"/>
              </a:rPr>
              <a:t>转码服务器</a:t>
            </a:r>
            <a:endParaRPr lang="en-US" altLang="zh-CN" sz="1260" b="1" dirty="0">
              <a:solidFill>
                <a:srgbClr val="FFC000"/>
              </a:solidFill>
              <a:latin typeface="微软雅黑" pitchFamily="34" charset="-122"/>
            </a:endParaRPr>
          </a:p>
        </p:txBody>
      </p:sp>
      <p:sp>
        <p:nvSpPr>
          <p:cNvPr id="21" name="文本占位符 2"/>
          <p:cNvSpPr txBox="1">
            <a:spLocks/>
          </p:cNvSpPr>
          <p:nvPr/>
        </p:nvSpPr>
        <p:spPr>
          <a:xfrm>
            <a:off x="685775" y="3157418"/>
            <a:ext cx="1581969" cy="82214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/>
              <a:t>媒体转码专用设备，可将第三方的非标准码流转成标准的</a:t>
            </a:r>
            <a:r>
              <a:rPr lang="en-US" altLang="zh-CN" sz="1200" dirty="0"/>
              <a:t>H.264</a:t>
            </a:r>
            <a:r>
              <a:rPr lang="zh-CN" altLang="en-US" sz="1200" dirty="0"/>
              <a:t>编码</a:t>
            </a:r>
            <a:r>
              <a:rPr lang="zh-CN" altLang="en-US" sz="1200" dirty="0" smtClean="0"/>
              <a:t>格式。</a:t>
            </a:r>
            <a:endParaRPr lang="zh-CN" altLang="en-US" sz="1200" dirty="0"/>
          </a:p>
        </p:txBody>
      </p:sp>
      <p:sp>
        <p:nvSpPr>
          <p:cNvPr id="22" name="矩形 21"/>
          <p:cNvSpPr/>
          <p:nvPr/>
        </p:nvSpPr>
        <p:spPr>
          <a:xfrm>
            <a:off x="2411760" y="2412345"/>
            <a:ext cx="1512168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1260" b="1" dirty="0" smtClean="0">
                <a:solidFill>
                  <a:srgbClr val="FFC000"/>
                </a:solidFill>
                <a:latin typeface="微软雅黑" pitchFamily="34" charset="-122"/>
              </a:rPr>
              <a:t>VS-MTS-100S</a:t>
            </a:r>
          </a:p>
          <a:p>
            <a:pPr algn="ctr">
              <a:lnSpc>
                <a:spcPct val="150000"/>
              </a:lnSpc>
              <a:defRPr/>
            </a:pPr>
            <a:r>
              <a:rPr lang="zh-CN" altLang="en-US" sz="1260" b="1" dirty="0">
                <a:solidFill>
                  <a:srgbClr val="FFC000"/>
                </a:solidFill>
                <a:latin typeface="微软雅黑" pitchFamily="34" charset="-122"/>
              </a:rPr>
              <a:t>转码</a:t>
            </a:r>
            <a:r>
              <a:rPr lang="zh-CN" altLang="en-US" sz="1260" b="1" dirty="0" smtClean="0">
                <a:solidFill>
                  <a:srgbClr val="FFC000"/>
                </a:solidFill>
                <a:latin typeface="微软雅黑" pitchFamily="34" charset="-122"/>
              </a:rPr>
              <a:t>服务器软件</a:t>
            </a:r>
            <a:endParaRPr lang="en-US" altLang="zh-CN" sz="1260" b="1" dirty="0">
              <a:solidFill>
                <a:srgbClr val="FFC000"/>
              </a:solidFill>
              <a:latin typeface="微软雅黑" pitchFamily="34" charset="-122"/>
            </a:endParaRPr>
          </a:p>
        </p:txBody>
      </p:sp>
      <p:sp>
        <p:nvSpPr>
          <p:cNvPr id="23" name="文本占位符 2"/>
          <p:cNvSpPr txBox="1">
            <a:spLocks/>
          </p:cNvSpPr>
          <p:nvPr/>
        </p:nvSpPr>
        <p:spPr>
          <a:xfrm>
            <a:off x="2447440" y="3159050"/>
            <a:ext cx="1440808" cy="9979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/>
              <a:t>媒体转码专用软件产品，可将第三方的非标准码流转成标准的</a:t>
            </a:r>
            <a:r>
              <a:rPr lang="en-US" altLang="zh-CN" sz="1200" dirty="0"/>
              <a:t>H.264</a:t>
            </a:r>
            <a:r>
              <a:rPr lang="zh-CN" altLang="en-US" sz="1200" dirty="0"/>
              <a:t>编码格式。</a:t>
            </a:r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4183157" y="1976648"/>
            <a:ext cx="3279004" cy="321471"/>
          </a:xfrm>
          <a:prstGeom prst="rect">
            <a:avLst/>
          </a:prstGeom>
        </p:spPr>
        <p:txBody>
          <a:bodyPr lIns="130621" tIns="65310" rIns="130621" bIns="65310"/>
          <a:lstStyle/>
          <a:p>
            <a:pPr marL="257175" indent="-257175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u"/>
            </a:pPr>
            <a:r>
              <a:rPr lang="zh-CN" altLang="en-US" sz="144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</a:t>
            </a:r>
            <a:r>
              <a:rPr lang="zh-CN" altLang="en-US" sz="144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特点</a:t>
            </a:r>
            <a:endParaRPr lang="en-US" altLang="zh-CN" sz="144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504628" y="2512490"/>
            <a:ext cx="3729064" cy="544962"/>
            <a:chOff x="4294416" y="1178707"/>
            <a:chExt cx="4278112" cy="715609"/>
          </a:xfrm>
        </p:grpSpPr>
        <p:sp>
          <p:nvSpPr>
            <p:cNvPr id="15" name="圆角矩形 14"/>
            <p:cNvSpPr/>
            <p:nvPr/>
          </p:nvSpPr>
          <p:spPr>
            <a:xfrm>
              <a:off x="4294416" y="1178707"/>
              <a:ext cx="4278112" cy="715607"/>
            </a:xfrm>
            <a:prstGeom prst="roundRect">
              <a:avLst>
                <a:gd name="adj" fmla="val 1087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40">
                <a:solidFill>
                  <a:srgbClr val="529ABF"/>
                </a:solidFill>
              </a:endParaRPr>
            </a:p>
          </p:txBody>
        </p:sp>
        <p:sp>
          <p:nvSpPr>
            <p:cNvPr id="16" name="TextBox 27"/>
            <p:cNvSpPr txBox="1"/>
            <p:nvPr/>
          </p:nvSpPr>
          <p:spPr>
            <a:xfrm>
              <a:off x="4366424" y="1263839"/>
              <a:ext cx="3920353" cy="630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60" b="1" dirty="0">
                  <a:solidFill>
                    <a:srgbClr val="529ABF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zh-CN" altLang="en-US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、支持根据转码请求，将源音视频参数的码流转换成目标参数的码流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504628" y="3128510"/>
            <a:ext cx="3729064" cy="616970"/>
            <a:chOff x="4294416" y="1178707"/>
            <a:chExt cx="4278112" cy="810163"/>
          </a:xfrm>
        </p:grpSpPr>
        <p:sp>
          <p:nvSpPr>
            <p:cNvPr id="18" name="圆角矩形 17"/>
            <p:cNvSpPr/>
            <p:nvPr/>
          </p:nvSpPr>
          <p:spPr>
            <a:xfrm>
              <a:off x="4294416" y="1178707"/>
              <a:ext cx="4278112" cy="810163"/>
            </a:xfrm>
            <a:prstGeom prst="roundRect">
              <a:avLst>
                <a:gd name="adj" fmla="val 1087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40">
                <a:solidFill>
                  <a:srgbClr val="529ABF"/>
                </a:solidFill>
              </a:endParaRPr>
            </a:p>
          </p:txBody>
        </p:sp>
        <p:sp>
          <p:nvSpPr>
            <p:cNvPr id="25" name="TextBox 122"/>
            <p:cNvSpPr txBox="1"/>
            <p:nvPr/>
          </p:nvSpPr>
          <p:spPr>
            <a:xfrm>
              <a:off x="4366424" y="1263839"/>
              <a:ext cx="3920353" cy="630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2</a:t>
              </a:r>
              <a:r>
                <a:rPr lang="zh-CN" altLang="en-US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、最大支持</a:t>
              </a:r>
              <a:r>
                <a:rPr lang="en-US" altLang="zh-CN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1</a:t>
              </a:r>
              <a:r>
                <a:rPr lang="zh-CN" altLang="en-US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主</a:t>
              </a:r>
              <a:r>
                <a:rPr lang="en-US" altLang="zh-CN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31</a:t>
              </a:r>
              <a:r>
                <a:rPr lang="zh-CN" altLang="en-US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从堆叠组网，可扩展转码性能</a:t>
              </a:r>
            </a:p>
          </p:txBody>
        </p:sp>
      </p:grpSp>
      <p:sp>
        <p:nvSpPr>
          <p:cNvPr id="27" name="内容占位符 2"/>
          <p:cNvSpPr txBox="1">
            <a:spLocks/>
          </p:cNvSpPr>
          <p:nvPr/>
        </p:nvSpPr>
        <p:spPr>
          <a:xfrm>
            <a:off x="4183157" y="1131590"/>
            <a:ext cx="3150416" cy="321471"/>
          </a:xfrm>
          <a:prstGeom prst="rect">
            <a:avLst/>
          </a:prstGeom>
        </p:spPr>
        <p:txBody>
          <a:bodyPr lIns="130621" tIns="65310" rIns="130621" bIns="65310"/>
          <a:lstStyle/>
          <a:p>
            <a:pPr marL="257175" indent="-257175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u"/>
            </a:pPr>
            <a:r>
              <a:rPr lang="zh-CN" altLang="en-US" sz="144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产品概况</a:t>
            </a:r>
            <a:endParaRPr lang="en-US" altLang="zh-CN" sz="144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4504628" y="1620466"/>
            <a:ext cx="3729064" cy="353618"/>
            <a:chOff x="4294416" y="1178707"/>
            <a:chExt cx="4278112" cy="464347"/>
          </a:xfrm>
        </p:grpSpPr>
        <p:sp>
          <p:nvSpPr>
            <p:cNvPr id="31" name="圆角矩形 30"/>
            <p:cNvSpPr/>
            <p:nvPr/>
          </p:nvSpPr>
          <p:spPr>
            <a:xfrm>
              <a:off x="4294416" y="1178707"/>
              <a:ext cx="4278112" cy="464347"/>
            </a:xfrm>
            <a:prstGeom prst="roundRect">
              <a:avLst>
                <a:gd name="adj" fmla="val 1087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40">
                <a:solidFill>
                  <a:srgbClr val="529ABF"/>
                </a:solidFill>
              </a:endParaRPr>
            </a:p>
          </p:txBody>
        </p:sp>
        <p:sp>
          <p:nvSpPr>
            <p:cNvPr id="32" name="TextBox 145"/>
            <p:cNvSpPr txBox="1"/>
            <p:nvPr/>
          </p:nvSpPr>
          <p:spPr>
            <a:xfrm>
              <a:off x="4366424" y="1263839"/>
              <a:ext cx="3920353" cy="375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60" b="1" dirty="0" smtClean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软件</a:t>
              </a:r>
              <a:r>
                <a:rPr lang="en-US" altLang="zh-CN" sz="1260" b="1" dirty="0" smtClean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+</a:t>
              </a:r>
              <a:r>
                <a:rPr lang="zh-CN" altLang="en-US" sz="1260" b="1" dirty="0" smtClean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嵌入式两种产品形态</a:t>
              </a:r>
              <a:endParaRPr lang="en-US" altLang="zh-CN" sz="1260" b="1" dirty="0">
                <a:solidFill>
                  <a:srgbClr val="529ABF"/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515344" y="3817488"/>
            <a:ext cx="3729064" cy="616970"/>
            <a:chOff x="4294416" y="1178707"/>
            <a:chExt cx="4278112" cy="810163"/>
          </a:xfrm>
        </p:grpSpPr>
        <p:sp>
          <p:nvSpPr>
            <p:cNvPr id="34" name="圆角矩形 33"/>
            <p:cNvSpPr/>
            <p:nvPr/>
          </p:nvSpPr>
          <p:spPr>
            <a:xfrm>
              <a:off x="4294416" y="1178707"/>
              <a:ext cx="4278112" cy="810163"/>
            </a:xfrm>
            <a:prstGeom prst="roundRect">
              <a:avLst>
                <a:gd name="adj" fmla="val 1087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40">
                <a:solidFill>
                  <a:srgbClr val="529ABF"/>
                </a:solidFill>
              </a:endParaRPr>
            </a:p>
          </p:txBody>
        </p:sp>
        <p:sp>
          <p:nvSpPr>
            <p:cNvPr id="35" name="TextBox 122"/>
            <p:cNvSpPr txBox="1"/>
            <p:nvPr/>
          </p:nvSpPr>
          <p:spPr>
            <a:xfrm>
              <a:off x="4366424" y="1263839"/>
              <a:ext cx="3920353" cy="630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3</a:t>
              </a:r>
              <a:r>
                <a:rPr lang="zh-CN" altLang="en-US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、支持对多个转码服务器的负载均衡调度，合理分配转码性能</a:t>
              </a:r>
            </a:p>
          </p:txBody>
        </p:sp>
      </p:grpSp>
      <p:pic>
        <p:nvPicPr>
          <p:cNvPr id="36" name="内容占位符 3" descr="KDM2801A  右侧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819099" y="1851670"/>
            <a:ext cx="1315321" cy="37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5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2400" b="1" dirty="0" smtClean="0">
                <a:latin typeface="+mj-ea"/>
              </a:rPr>
              <a:t>流媒体服务器</a:t>
            </a:r>
            <a:endParaRPr lang="zh-CN" altLang="en-US" sz="2400" b="1" dirty="0">
              <a:latin typeface="+mj-ea"/>
            </a:endParaRPr>
          </a:p>
        </p:txBody>
      </p:sp>
      <p:pic>
        <p:nvPicPr>
          <p:cNvPr id="19" name="内容占位符 3" descr="KDM2801A  右侧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836128" y="1851670"/>
            <a:ext cx="1315321" cy="37838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737704" y="2428791"/>
            <a:ext cx="1512168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1260" b="1" dirty="0" smtClean="0">
                <a:solidFill>
                  <a:srgbClr val="FFC000"/>
                </a:solidFill>
                <a:latin typeface="微软雅黑" pitchFamily="34" charset="-122"/>
              </a:rPr>
              <a:t>VS-MSS-100A </a:t>
            </a:r>
          </a:p>
          <a:p>
            <a:pPr algn="ctr">
              <a:lnSpc>
                <a:spcPct val="150000"/>
              </a:lnSpc>
              <a:defRPr/>
            </a:pPr>
            <a:r>
              <a:rPr lang="zh-CN" altLang="en-US" sz="1260" b="1" dirty="0" smtClean="0">
                <a:solidFill>
                  <a:srgbClr val="FFC000"/>
                </a:solidFill>
                <a:latin typeface="微软雅黑" pitchFamily="34" charset="-122"/>
              </a:rPr>
              <a:t>流媒体服务器</a:t>
            </a:r>
            <a:endParaRPr lang="en-US" altLang="zh-CN" sz="1260" b="1" dirty="0">
              <a:solidFill>
                <a:srgbClr val="FFC000"/>
              </a:solidFill>
              <a:latin typeface="微软雅黑" pitchFamily="34" charset="-122"/>
            </a:endParaRPr>
          </a:p>
        </p:txBody>
      </p:sp>
      <p:sp>
        <p:nvSpPr>
          <p:cNvPr id="26" name="文本占位符 2"/>
          <p:cNvSpPr txBox="1">
            <a:spLocks/>
          </p:cNvSpPr>
          <p:nvPr/>
        </p:nvSpPr>
        <p:spPr>
          <a:xfrm>
            <a:off x="791841" y="3175496"/>
            <a:ext cx="1403895" cy="6462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 smtClean="0"/>
              <a:t>嵌入式流媒体服务器设备，实现流媒体直播点播。</a:t>
            </a:r>
            <a:endParaRPr lang="zh-CN" altLang="en-US" sz="1200" dirty="0"/>
          </a:p>
        </p:txBody>
      </p:sp>
      <p:sp>
        <p:nvSpPr>
          <p:cNvPr id="29" name="矩形 28"/>
          <p:cNvSpPr/>
          <p:nvPr/>
        </p:nvSpPr>
        <p:spPr>
          <a:xfrm>
            <a:off x="2411760" y="2428791"/>
            <a:ext cx="1512168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1260" b="1" dirty="0" smtClean="0">
                <a:solidFill>
                  <a:srgbClr val="FFC000"/>
                </a:solidFill>
                <a:latin typeface="微软雅黑" pitchFamily="34" charset="-122"/>
              </a:rPr>
              <a:t>VS-MSS-100S </a:t>
            </a:r>
          </a:p>
          <a:p>
            <a:pPr algn="ctr">
              <a:lnSpc>
                <a:spcPct val="150000"/>
              </a:lnSpc>
              <a:defRPr/>
            </a:pPr>
            <a:r>
              <a:rPr lang="zh-CN" altLang="en-US" sz="1260" b="1" dirty="0" smtClean="0">
                <a:solidFill>
                  <a:srgbClr val="FFC000"/>
                </a:solidFill>
                <a:latin typeface="微软雅黑" pitchFamily="34" charset="-122"/>
              </a:rPr>
              <a:t>流媒体服务器软件</a:t>
            </a:r>
            <a:endParaRPr lang="en-US" altLang="zh-CN" sz="1260" b="1" dirty="0">
              <a:solidFill>
                <a:srgbClr val="FFC000"/>
              </a:solidFill>
              <a:latin typeface="微软雅黑" pitchFamily="34" charset="-122"/>
            </a:endParaRPr>
          </a:p>
        </p:txBody>
      </p:sp>
      <p:sp>
        <p:nvSpPr>
          <p:cNvPr id="30" name="文本占位符 2"/>
          <p:cNvSpPr txBox="1">
            <a:spLocks/>
          </p:cNvSpPr>
          <p:nvPr/>
        </p:nvSpPr>
        <p:spPr>
          <a:xfrm>
            <a:off x="2466076" y="3175496"/>
            <a:ext cx="1403536" cy="6462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 smtClean="0"/>
              <a:t>软件流</a:t>
            </a:r>
            <a:r>
              <a:rPr lang="zh-CN" altLang="en-US" sz="1200" dirty="0"/>
              <a:t>媒体服务器设备，实现流媒体直播</a:t>
            </a:r>
            <a:r>
              <a:rPr lang="zh-CN" altLang="en-US" sz="1200" dirty="0" smtClean="0"/>
              <a:t>点播。</a:t>
            </a:r>
            <a:endParaRPr lang="zh-CN" altLang="en-US" sz="1200" dirty="0"/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4183157" y="1832632"/>
            <a:ext cx="3279004" cy="321471"/>
          </a:xfrm>
          <a:prstGeom prst="rect">
            <a:avLst/>
          </a:prstGeom>
        </p:spPr>
        <p:txBody>
          <a:bodyPr lIns="130621" tIns="65310" rIns="130621" bIns="65310"/>
          <a:lstStyle/>
          <a:p>
            <a:pPr marL="257175" indent="-257175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u"/>
            </a:pPr>
            <a:r>
              <a:rPr lang="zh-CN" altLang="en-US" sz="144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</a:t>
            </a:r>
            <a:r>
              <a:rPr lang="zh-CN" altLang="en-US" sz="144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特点</a:t>
            </a:r>
            <a:endParaRPr lang="en-US" altLang="zh-CN" sz="144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504628" y="2368474"/>
            <a:ext cx="3729064" cy="544962"/>
            <a:chOff x="4294416" y="1178707"/>
            <a:chExt cx="4278112" cy="715609"/>
          </a:xfrm>
        </p:grpSpPr>
        <p:sp>
          <p:nvSpPr>
            <p:cNvPr id="15" name="圆角矩形 14"/>
            <p:cNvSpPr/>
            <p:nvPr/>
          </p:nvSpPr>
          <p:spPr>
            <a:xfrm>
              <a:off x="4294416" y="1178707"/>
              <a:ext cx="4278112" cy="715607"/>
            </a:xfrm>
            <a:prstGeom prst="roundRect">
              <a:avLst>
                <a:gd name="adj" fmla="val 1087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40">
                <a:solidFill>
                  <a:srgbClr val="529ABF"/>
                </a:solidFill>
              </a:endParaRPr>
            </a:p>
          </p:txBody>
        </p:sp>
        <p:sp>
          <p:nvSpPr>
            <p:cNvPr id="16" name="TextBox 27"/>
            <p:cNvSpPr txBox="1"/>
            <p:nvPr/>
          </p:nvSpPr>
          <p:spPr>
            <a:xfrm>
              <a:off x="4366424" y="1263839"/>
              <a:ext cx="4053890" cy="630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60" b="1" dirty="0">
                  <a:solidFill>
                    <a:srgbClr val="529ABF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zh-CN" altLang="en-US" sz="1260" b="1" dirty="0" smtClean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、</a:t>
              </a:r>
              <a:r>
                <a:rPr lang="zh-CN" altLang="en-US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支持手机、平板电脑等多媒体设备的实时浏览和录像回放功能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504628" y="2984494"/>
            <a:ext cx="3729064" cy="616970"/>
            <a:chOff x="4294416" y="1178707"/>
            <a:chExt cx="4278112" cy="810163"/>
          </a:xfrm>
        </p:grpSpPr>
        <p:sp>
          <p:nvSpPr>
            <p:cNvPr id="18" name="圆角矩形 17"/>
            <p:cNvSpPr/>
            <p:nvPr/>
          </p:nvSpPr>
          <p:spPr>
            <a:xfrm>
              <a:off x="4294416" y="1178707"/>
              <a:ext cx="4278112" cy="810163"/>
            </a:xfrm>
            <a:prstGeom prst="roundRect">
              <a:avLst>
                <a:gd name="adj" fmla="val 1087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40">
                <a:solidFill>
                  <a:srgbClr val="529ABF"/>
                </a:solidFill>
              </a:endParaRPr>
            </a:p>
          </p:txBody>
        </p:sp>
        <p:sp>
          <p:nvSpPr>
            <p:cNvPr id="25" name="TextBox 122"/>
            <p:cNvSpPr txBox="1"/>
            <p:nvPr/>
          </p:nvSpPr>
          <p:spPr>
            <a:xfrm>
              <a:off x="4366424" y="1263839"/>
              <a:ext cx="4053890" cy="630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2</a:t>
              </a:r>
              <a:r>
                <a:rPr lang="zh-CN" altLang="en-US" sz="1260" b="1" dirty="0" smtClean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、</a:t>
              </a:r>
              <a:r>
                <a:rPr lang="zh-CN" altLang="en-US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可基于标准的流媒体协议，提供音视频的直播和点播服务</a:t>
              </a:r>
            </a:p>
          </p:txBody>
        </p:sp>
      </p:grpSp>
      <p:sp>
        <p:nvSpPr>
          <p:cNvPr id="27" name="内容占位符 2"/>
          <p:cNvSpPr txBox="1">
            <a:spLocks/>
          </p:cNvSpPr>
          <p:nvPr/>
        </p:nvSpPr>
        <p:spPr>
          <a:xfrm>
            <a:off x="4183157" y="987574"/>
            <a:ext cx="3150416" cy="321471"/>
          </a:xfrm>
          <a:prstGeom prst="rect">
            <a:avLst/>
          </a:prstGeom>
        </p:spPr>
        <p:txBody>
          <a:bodyPr lIns="130621" tIns="65310" rIns="130621" bIns="65310"/>
          <a:lstStyle/>
          <a:p>
            <a:pPr marL="257175" indent="-257175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u"/>
            </a:pPr>
            <a:r>
              <a:rPr lang="zh-CN" altLang="en-US" sz="144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产品概况</a:t>
            </a:r>
            <a:endParaRPr lang="en-US" altLang="zh-CN" sz="144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4504628" y="1476450"/>
            <a:ext cx="3729064" cy="353618"/>
            <a:chOff x="4294416" y="1178707"/>
            <a:chExt cx="4278112" cy="464347"/>
          </a:xfrm>
        </p:grpSpPr>
        <p:sp>
          <p:nvSpPr>
            <p:cNvPr id="31" name="圆角矩形 30"/>
            <p:cNvSpPr/>
            <p:nvPr/>
          </p:nvSpPr>
          <p:spPr>
            <a:xfrm>
              <a:off x="4294416" y="1178707"/>
              <a:ext cx="4278112" cy="464347"/>
            </a:xfrm>
            <a:prstGeom prst="roundRect">
              <a:avLst>
                <a:gd name="adj" fmla="val 1087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40">
                <a:solidFill>
                  <a:srgbClr val="529ABF"/>
                </a:solidFill>
              </a:endParaRPr>
            </a:p>
          </p:txBody>
        </p:sp>
        <p:sp>
          <p:nvSpPr>
            <p:cNvPr id="32" name="TextBox 145"/>
            <p:cNvSpPr txBox="1"/>
            <p:nvPr/>
          </p:nvSpPr>
          <p:spPr>
            <a:xfrm>
              <a:off x="4366424" y="1263839"/>
              <a:ext cx="3920353" cy="375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60" b="1" dirty="0" smtClean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软件</a:t>
              </a:r>
              <a:r>
                <a:rPr lang="en-US" altLang="zh-CN" sz="1260" b="1" dirty="0" smtClean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+</a:t>
              </a:r>
              <a:r>
                <a:rPr lang="zh-CN" altLang="en-US" sz="1260" b="1" dirty="0" smtClean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嵌入式两种产品形态</a:t>
              </a:r>
              <a:endParaRPr lang="en-US" altLang="zh-CN" sz="1260" b="1" dirty="0">
                <a:solidFill>
                  <a:srgbClr val="529ABF"/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515344" y="3673472"/>
            <a:ext cx="3729064" cy="351063"/>
            <a:chOff x="4294416" y="1178707"/>
            <a:chExt cx="4278112" cy="460992"/>
          </a:xfrm>
        </p:grpSpPr>
        <p:sp>
          <p:nvSpPr>
            <p:cNvPr id="34" name="圆角矩形 33"/>
            <p:cNvSpPr/>
            <p:nvPr/>
          </p:nvSpPr>
          <p:spPr>
            <a:xfrm>
              <a:off x="4294416" y="1178707"/>
              <a:ext cx="4278112" cy="460992"/>
            </a:xfrm>
            <a:prstGeom prst="roundRect">
              <a:avLst>
                <a:gd name="adj" fmla="val 1087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40">
                <a:solidFill>
                  <a:srgbClr val="529ABF"/>
                </a:solidFill>
              </a:endParaRPr>
            </a:p>
          </p:txBody>
        </p:sp>
        <p:sp>
          <p:nvSpPr>
            <p:cNvPr id="35" name="TextBox 122"/>
            <p:cNvSpPr txBox="1"/>
            <p:nvPr/>
          </p:nvSpPr>
          <p:spPr>
            <a:xfrm>
              <a:off x="4366424" y="1263839"/>
              <a:ext cx="4041596" cy="375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3</a:t>
              </a:r>
              <a:r>
                <a:rPr lang="zh-CN" altLang="en-US" sz="1260" b="1" dirty="0" smtClean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、</a:t>
              </a:r>
              <a:r>
                <a:rPr lang="zh-CN" altLang="en-US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支持</a:t>
              </a:r>
              <a:r>
                <a:rPr lang="en-US" altLang="zh-CN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RTSP/RTMP/HLS</a:t>
              </a:r>
              <a:r>
                <a:rPr lang="zh-CN" altLang="en-US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等标准的流媒体协议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515344" y="4083918"/>
            <a:ext cx="3729064" cy="616970"/>
            <a:chOff x="4294416" y="1178707"/>
            <a:chExt cx="4278112" cy="810163"/>
          </a:xfrm>
        </p:grpSpPr>
        <p:sp>
          <p:nvSpPr>
            <p:cNvPr id="37" name="圆角矩形 36"/>
            <p:cNvSpPr/>
            <p:nvPr/>
          </p:nvSpPr>
          <p:spPr>
            <a:xfrm>
              <a:off x="4294416" y="1178707"/>
              <a:ext cx="4278112" cy="810163"/>
            </a:xfrm>
            <a:prstGeom prst="roundRect">
              <a:avLst>
                <a:gd name="adj" fmla="val 1087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40">
                <a:solidFill>
                  <a:srgbClr val="529ABF"/>
                </a:solidFill>
              </a:endParaRPr>
            </a:p>
          </p:txBody>
        </p:sp>
        <p:sp>
          <p:nvSpPr>
            <p:cNvPr id="38" name="TextBox 122"/>
            <p:cNvSpPr txBox="1"/>
            <p:nvPr/>
          </p:nvSpPr>
          <p:spPr>
            <a:xfrm>
              <a:off x="4366424" y="1263839"/>
              <a:ext cx="4041596" cy="630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4</a:t>
              </a:r>
              <a:r>
                <a:rPr lang="zh-CN" altLang="en-US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、最大支持</a:t>
              </a:r>
              <a:r>
                <a:rPr lang="en-US" altLang="zh-CN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1</a:t>
              </a:r>
              <a:r>
                <a:rPr lang="zh-CN" altLang="en-US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主</a:t>
              </a:r>
              <a:r>
                <a:rPr lang="en-US" altLang="zh-CN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127</a:t>
              </a:r>
              <a:r>
                <a:rPr lang="zh-CN" altLang="en-US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从堆叠组网，可扩展流媒体性能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349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half" idx="17"/>
          </p:nvPr>
        </p:nvSpPr>
        <p:spPr>
          <a:xfrm>
            <a:off x="3999118" y="3219822"/>
            <a:ext cx="3381194" cy="284693"/>
          </a:xfrm>
        </p:spPr>
        <p:txBody>
          <a:bodyPr/>
          <a:lstStyle/>
          <a:p>
            <a:r>
              <a:rPr lang="zh-CN" altLang="en-US" dirty="0" smtClean="0"/>
              <a:t>平台外设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2"/>
          </p:nvPr>
        </p:nvSpPr>
        <p:spPr>
          <a:xfrm>
            <a:off x="3999118" y="1203598"/>
            <a:ext cx="3381194" cy="284693"/>
          </a:xfrm>
        </p:spPr>
        <p:txBody>
          <a:bodyPr/>
          <a:lstStyle/>
          <a:p>
            <a:r>
              <a:rPr lang="en-US" altLang="zh-CN" sz="1400" b="0" dirty="0" smtClean="0"/>
              <a:t>IPC</a:t>
            </a:r>
            <a:endParaRPr lang="zh-CN" altLang="en-US" sz="1400" b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altLang="zh-CN" smtClean="0"/>
              <a:t>NVR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zh-CN" altLang="en-US" smtClean="0"/>
              <a:t>编解码器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zh-CN" altLang="en-US" smtClean="0"/>
              <a:t>监控平台</a:t>
            </a:r>
            <a:endParaRPr lang="zh-CN" altLang="en-US" dirty="0"/>
          </a:p>
        </p:txBody>
      </p:sp>
      <p:sp>
        <p:nvSpPr>
          <p:cNvPr id="20" name="文本占位符 1"/>
          <p:cNvSpPr>
            <a:spLocks noGrp="1"/>
          </p:cNvSpPr>
          <p:nvPr>
            <p:ph type="body" sz="half" idx="17"/>
          </p:nvPr>
        </p:nvSpPr>
        <p:spPr>
          <a:xfrm>
            <a:off x="3999118" y="3679736"/>
            <a:ext cx="3381194" cy="346249"/>
          </a:xfrm>
        </p:spPr>
        <p:txBody>
          <a:bodyPr/>
          <a:lstStyle/>
          <a:p>
            <a:r>
              <a:rPr lang="zh-CN" altLang="en-US" sz="1800" b="1" dirty="0"/>
              <a:t>存储</a:t>
            </a:r>
          </a:p>
        </p:txBody>
      </p:sp>
    </p:spTree>
    <p:extLst>
      <p:ext uri="{BB962C8B-B14F-4D97-AF65-F5344CB8AC3E}">
        <p14:creationId xmlns:p14="http://schemas.microsoft.com/office/powerpoint/2010/main" val="4589267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06" t="37504" r="11618" b="8178"/>
          <a:stretch/>
        </p:blipFill>
        <p:spPr>
          <a:xfrm>
            <a:off x="909480" y="1779662"/>
            <a:ext cx="2511174" cy="10243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400" b="1" dirty="0" smtClean="0">
                <a:latin typeface="+mj-ea"/>
              </a:rPr>
              <a:t>8</a:t>
            </a:r>
            <a:r>
              <a:rPr lang="zh-CN" altLang="en-US" sz="2400" b="1" dirty="0" smtClean="0">
                <a:latin typeface="+mj-ea"/>
              </a:rPr>
              <a:t>盘位磁阵 </a:t>
            </a:r>
            <a:r>
              <a:rPr lang="en-US" altLang="zh-CN" sz="2400" b="1" dirty="0" smtClean="0">
                <a:latin typeface="+mj-ea"/>
              </a:rPr>
              <a:t>VS400A</a:t>
            </a:r>
            <a:endParaRPr lang="zh-CN" altLang="en-US" sz="2400" b="1" dirty="0">
              <a:solidFill>
                <a:srgbClr val="FF0000"/>
              </a:solidFill>
              <a:latin typeface="+mj-ea"/>
            </a:endParaRPr>
          </a:p>
        </p:txBody>
      </p:sp>
      <p:sp>
        <p:nvSpPr>
          <p:cNvPr id="25" name="内容占位符 2"/>
          <p:cNvSpPr txBox="1">
            <a:spLocks/>
          </p:cNvSpPr>
          <p:nvPr/>
        </p:nvSpPr>
        <p:spPr>
          <a:xfrm>
            <a:off x="4183157" y="2315086"/>
            <a:ext cx="3279004" cy="321471"/>
          </a:xfrm>
          <a:prstGeom prst="rect">
            <a:avLst/>
          </a:prstGeom>
        </p:spPr>
        <p:txBody>
          <a:bodyPr lIns="130621" tIns="65310" rIns="130621" bIns="65310"/>
          <a:lstStyle/>
          <a:p>
            <a:pPr marL="257175" indent="-257175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u"/>
            </a:pPr>
            <a:r>
              <a:rPr lang="zh-CN" altLang="en-US" sz="144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产品特点</a:t>
            </a:r>
            <a:endParaRPr lang="en-US" altLang="zh-CN" sz="144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11" name="组合 110"/>
          <p:cNvGrpSpPr/>
          <p:nvPr/>
        </p:nvGrpSpPr>
        <p:grpSpPr>
          <a:xfrm>
            <a:off x="4504628" y="2850930"/>
            <a:ext cx="3729064" cy="353618"/>
            <a:chOff x="4294416" y="1178707"/>
            <a:chExt cx="4278112" cy="464347"/>
          </a:xfrm>
        </p:grpSpPr>
        <p:sp>
          <p:nvSpPr>
            <p:cNvPr id="27" name="圆角矩形 26"/>
            <p:cNvSpPr/>
            <p:nvPr/>
          </p:nvSpPr>
          <p:spPr>
            <a:xfrm>
              <a:off x="4294416" y="1178707"/>
              <a:ext cx="4278112" cy="464347"/>
            </a:xfrm>
            <a:prstGeom prst="roundRect">
              <a:avLst>
                <a:gd name="adj" fmla="val 1087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40">
                <a:solidFill>
                  <a:srgbClr val="529ABF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366424" y="1263839"/>
              <a:ext cx="3920353" cy="375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60" b="1" dirty="0">
                  <a:solidFill>
                    <a:srgbClr val="529ABF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zh-CN" altLang="en-US" sz="1260" b="1" dirty="0">
                  <a:solidFill>
                    <a:srgbClr val="529ABF"/>
                  </a:solidFill>
                  <a:latin typeface="Arial" pitchFamily="34" charset="0"/>
                  <a:cs typeface="Arial" pitchFamily="34" charset="0"/>
                </a:rPr>
                <a:t>、</a:t>
              </a:r>
              <a:r>
                <a:rPr lang="zh-CN" altLang="en-US" sz="1260" b="1" dirty="0">
                  <a:solidFill>
                    <a:srgbClr val="FFC000"/>
                  </a:solidFill>
                  <a:latin typeface="Arial" pitchFamily="34" charset="0"/>
                  <a:cs typeface="Arial" pitchFamily="34" charset="0"/>
                </a:rPr>
                <a:t>支持监控级硬盘</a:t>
              </a:r>
              <a:r>
                <a:rPr lang="zh-CN" altLang="en-US" sz="1260" b="1" dirty="0">
                  <a:solidFill>
                    <a:srgbClr val="529ABF"/>
                  </a:solidFill>
                  <a:latin typeface="Arial" pitchFamily="34" charset="0"/>
                  <a:cs typeface="Arial" pitchFamily="34" charset="0"/>
                </a:rPr>
                <a:t>，提高性价比</a:t>
              </a:r>
              <a:endParaRPr lang="en-US" altLang="zh-CN" sz="1260" b="1" dirty="0">
                <a:solidFill>
                  <a:srgbClr val="529ABF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4504628" y="3312217"/>
            <a:ext cx="3729064" cy="353618"/>
            <a:chOff x="4294416" y="1178707"/>
            <a:chExt cx="4278112" cy="464347"/>
          </a:xfrm>
        </p:grpSpPr>
        <p:sp>
          <p:nvSpPr>
            <p:cNvPr id="122" name="圆角矩形 121"/>
            <p:cNvSpPr/>
            <p:nvPr/>
          </p:nvSpPr>
          <p:spPr>
            <a:xfrm>
              <a:off x="4294416" y="1178707"/>
              <a:ext cx="4278112" cy="464347"/>
            </a:xfrm>
            <a:prstGeom prst="roundRect">
              <a:avLst>
                <a:gd name="adj" fmla="val 1087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40">
                <a:solidFill>
                  <a:srgbClr val="529ABF"/>
                </a:solidFill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4366424" y="1263839"/>
              <a:ext cx="3920353" cy="375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2</a:t>
              </a:r>
              <a:r>
                <a:rPr lang="zh-CN" altLang="en-US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、支持</a:t>
              </a:r>
              <a:r>
                <a:rPr lang="en-US" altLang="zh-CN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2T/3T</a:t>
              </a:r>
              <a:r>
                <a:rPr lang="zh-CN" altLang="en-US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硬盘，</a:t>
              </a:r>
              <a:r>
                <a:rPr lang="zh-CN" altLang="en-US" sz="1260" b="1" dirty="0">
                  <a:solidFill>
                    <a:srgbClr val="FFC000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单机最大容量提升至</a:t>
              </a:r>
              <a:r>
                <a:rPr lang="en-US" altLang="zh-CN" sz="1260" b="1" dirty="0">
                  <a:solidFill>
                    <a:srgbClr val="FFC000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24T</a:t>
              </a:r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4504628" y="3773505"/>
            <a:ext cx="3729064" cy="353618"/>
            <a:chOff x="4294416" y="1178707"/>
            <a:chExt cx="4278112" cy="464347"/>
          </a:xfrm>
        </p:grpSpPr>
        <p:sp>
          <p:nvSpPr>
            <p:cNvPr id="125" name="圆角矩形 124"/>
            <p:cNvSpPr/>
            <p:nvPr/>
          </p:nvSpPr>
          <p:spPr>
            <a:xfrm>
              <a:off x="4294416" y="1178707"/>
              <a:ext cx="4278112" cy="464347"/>
            </a:xfrm>
            <a:prstGeom prst="roundRect">
              <a:avLst>
                <a:gd name="adj" fmla="val 1087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40">
                <a:solidFill>
                  <a:srgbClr val="529ABF"/>
                </a:solidFill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4366424" y="1263839"/>
              <a:ext cx="3920353" cy="375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3</a:t>
              </a:r>
              <a:r>
                <a:rPr lang="zh-CN" altLang="en-US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、</a:t>
              </a:r>
              <a:r>
                <a:rPr lang="zh-CN" altLang="en-US" sz="1260" b="1" dirty="0">
                  <a:solidFill>
                    <a:srgbClr val="FFC000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支持</a:t>
              </a:r>
              <a:r>
                <a:rPr lang="en-US" altLang="zh-CN" sz="1260" b="1" dirty="0">
                  <a:solidFill>
                    <a:srgbClr val="FFC000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NRU</a:t>
              </a:r>
              <a:r>
                <a:rPr lang="zh-CN" altLang="en-US" sz="1260" b="1" dirty="0">
                  <a:solidFill>
                    <a:srgbClr val="FFC000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模式</a:t>
              </a:r>
              <a:r>
                <a:rPr lang="zh-CN" altLang="en-US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，可作为从平台接入</a:t>
              </a:r>
              <a:endParaRPr lang="en-US" altLang="zh-CN" sz="1260" b="1" dirty="0">
                <a:solidFill>
                  <a:srgbClr val="529ABF"/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  <p:sp>
        <p:nvSpPr>
          <p:cNvPr id="133" name="内容占位符 2"/>
          <p:cNvSpPr txBox="1">
            <a:spLocks/>
          </p:cNvSpPr>
          <p:nvPr/>
        </p:nvSpPr>
        <p:spPr>
          <a:xfrm>
            <a:off x="4183157" y="1470028"/>
            <a:ext cx="3150416" cy="321471"/>
          </a:xfrm>
          <a:prstGeom prst="rect">
            <a:avLst/>
          </a:prstGeom>
        </p:spPr>
        <p:txBody>
          <a:bodyPr lIns="130621" tIns="65310" rIns="130621" bIns="65310"/>
          <a:lstStyle/>
          <a:p>
            <a:pPr marL="257175" indent="-257175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u"/>
            </a:pPr>
            <a:r>
              <a:rPr lang="zh-CN" altLang="en-US" sz="144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产品概况</a:t>
            </a:r>
            <a:endParaRPr lang="en-US" altLang="zh-CN" sz="144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44" name="组合 143"/>
          <p:cNvGrpSpPr/>
          <p:nvPr/>
        </p:nvGrpSpPr>
        <p:grpSpPr>
          <a:xfrm>
            <a:off x="4504628" y="1958904"/>
            <a:ext cx="3729064" cy="353618"/>
            <a:chOff x="4294416" y="1178707"/>
            <a:chExt cx="4278112" cy="464347"/>
          </a:xfrm>
        </p:grpSpPr>
        <p:sp>
          <p:nvSpPr>
            <p:cNvPr id="145" name="圆角矩形 144"/>
            <p:cNvSpPr/>
            <p:nvPr/>
          </p:nvSpPr>
          <p:spPr>
            <a:xfrm>
              <a:off x="4294416" y="1178707"/>
              <a:ext cx="4278112" cy="464347"/>
            </a:xfrm>
            <a:prstGeom prst="roundRect">
              <a:avLst>
                <a:gd name="adj" fmla="val 1087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40">
                <a:solidFill>
                  <a:srgbClr val="529ABF"/>
                </a:solidFill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4366424" y="1263839"/>
              <a:ext cx="3920353" cy="375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2U</a:t>
              </a:r>
              <a:r>
                <a:rPr lang="zh-CN" altLang="en-US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机箱、</a:t>
              </a:r>
              <a:r>
                <a:rPr lang="en-US" altLang="zh-CN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8</a:t>
              </a:r>
              <a:r>
                <a:rPr lang="zh-CN" altLang="en-US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盘位磁阵</a:t>
              </a:r>
              <a:endParaRPr lang="en-US" altLang="zh-CN" sz="1260" b="1" dirty="0">
                <a:solidFill>
                  <a:srgbClr val="529ABF"/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510080" y="2859782"/>
            <a:ext cx="130997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rgbClr val="FFC000"/>
                </a:solidFill>
              </a:rPr>
              <a:t>VS400A-24T</a:t>
            </a:r>
          </a:p>
          <a:p>
            <a:r>
              <a:rPr lang="en-US" altLang="zh-CN" sz="1600" b="1" dirty="0">
                <a:solidFill>
                  <a:srgbClr val="FFC000"/>
                </a:solidFill>
              </a:rPr>
              <a:t>VS400A-16T</a:t>
            </a:r>
          </a:p>
          <a:p>
            <a:r>
              <a:rPr lang="en-US" altLang="zh-CN" sz="1600" b="1" dirty="0">
                <a:solidFill>
                  <a:srgbClr val="FFC000"/>
                </a:solidFill>
              </a:rPr>
              <a:t>VS400A-S24T</a:t>
            </a:r>
          </a:p>
          <a:p>
            <a:r>
              <a:rPr lang="en-US" altLang="zh-CN" sz="1600" b="1" dirty="0">
                <a:solidFill>
                  <a:srgbClr val="FFC000"/>
                </a:solidFill>
              </a:rPr>
              <a:t>VS400A-S16T</a:t>
            </a:r>
            <a:endParaRPr lang="zh-CN" altLang="en-US" sz="16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67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400" b="1" dirty="0" smtClean="0">
                <a:latin typeface="+mj-ea"/>
              </a:rPr>
              <a:t>16</a:t>
            </a:r>
            <a:r>
              <a:rPr lang="zh-CN" altLang="en-US" sz="2400" b="1" dirty="0" smtClean="0">
                <a:latin typeface="+mj-ea"/>
              </a:rPr>
              <a:t>盘位磁阵 </a:t>
            </a:r>
            <a:r>
              <a:rPr lang="en-US" altLang="zh-CN" sz="2400" b="1" dirty="0" smtClean="0">
                <a:latin typeface="+mj-ea"/>
              </a:rPr>
              <a:t>VS200G</a:t>
            </a:r>
            <a:endParaRPr lang="zh-CN" altLang="en-US" sz="2400" b="1" dirty="0">
              <a:solidFill>
                <a:srgbClr val="FF0000"/>
              </a:solidFill>
              <a:latin typeface="+mj-ea"/>
            </a:endParaRPr>
          </a:p>
        </p:txBody>
      </p:sp>
      <p:sp>
        <p:nvSpPr>
          <p:cNvPr id="25" name="内容占位符 2"/>
          <p:cNvSpPr txBox="1">
            <a:spLocks/>
          </p:cNvSpPr>
          <p:nvPr/>
        </p:nvSpPr>
        <p:spPr>
          <a:xfrm>
            <a:off x="4183157" y="2315086"/>
            <a:ext cx="3279004" cy="321471"/>
          </a:xfrm>
          <a:prstGeom prst="rect">
            <a:avLst/>
          </a:prstGeom>
        </p:spPr>
        <p:txBody>
          <a:bodyPr lIns="130621" tIns="65310" rIns="130621" bIns="65310"/>
          <a:lstStyle/>
          <a:p>
            <a:pPr marL="257175" indent="-257175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u"/>
            </a:pPr>
            <a:r>
              <a:rPr lang="zh-CN" altLang="en-US" sz="144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</a:t>
            </a:r>
            <a:r>
              <a:rPr lang="zh-CN" altLang="en-US" sz="144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特点</a:t>
            </a:r>
            <a:endParaRPr lang="en-US" altLang="zh-CN" sz="144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11" name="组合 110"/>
          <p:cNvGrpSpPr/>
          <p:nvPr/>
        </p:nvGrpSpPr>
        <p:grpSpPr>
          <a:xfrm>
            <a:off x="4504628" y="2850931"/>
            <a:ext cx="3729064" cy="353618"/>
            <a:chOff x="4294416" y="1178707"/>
            <a:chExt cx="4278112" cy="464347"/>
          </a:xfrm>
        </p:grpSpPr>
        <p:sp>
          <p:nvSpPr>
            <p:cNvPr id="27" name="圆角矩形 26"/>
            <p:cNvSpPr/>
            <p:nvPr/>
          </p:nvSpPr>
          <p:spPr>
            <a:xfrm>
              <a:off x="4294416" y="1178707"/>
              <a:ext cx="4278112" cy="464347"/>
            </a:xfrm>
            <a:prstGeom prst="roundRect">
              <a:avLst>
                <a:gd name="adj" fmla="val 1087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40">
                <a:solidFill>
                  <a:srgbClr val="529ABF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366424" y="1263839"/>
              <a:ext cx="3920353" cy="375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60" b="1" dirty="0">
                  <a:solidFill>
                    <a:srgbClr val="529ABF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zh-CN" altLang="en-US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、模块化无线缆设计，方便维护</a:t>
              </a: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4504628" y="3312217"/>
            <a:ext cx="3729064" cy="353618"/>
            <a:chOff x="4294416" y="1178707"/>
            <a:chExt cx="4278112" cy="464347"/>
          </a:xfrm>
        </p:grpSpPr>
        <p:sp>
          <p:nvSpPr>
            <p:cNvPr id="122" name="圆角矩形 121"/>
            <p:cNvSpPr/>
            <p:nvPr/>
          </p:nvSpPr>
          <p:spPr>
            <a:xfrm>
              <a:off x="4294416" y="1178707"/>
              <a:ext cx="4278112" cy="464347"/>
            </a:xfrm>
            <a:prstGeom prst="roundRect">
              <a:avLst>
                <a:gd name="adj" fmla="val 1087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40">
                <a:solidFill>
                  <a:srgbClr val="529ABF"/>
                </a:solidFill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4366424" y="1263839"/>
              <a:ext cx="3920353" cy="375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2</a:t>
              </a:r>
              <a:r>
                <a:rPr lang="zh-CN" altLang="en-US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、双电源设计，提高稳定性</a:t>
              </a:r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4504628" y="3773505"/>
            <a:ext cx="3729064" cy="353618"/>
            <a:chOff x="4294416" y="1178707"/>
            <a:chExt cx="4278112" cy="464347"/>
          </a:xfrm>
        </p:grpSpPr>
        <p:sp>
          <p:nvSpPr>
            <p:cNvPr id="125" name="圆角矩形 124"/>
            <p:cNvSpPr/>
            <p:nvPr/>
          </p:nvSpPr>
          <p:spPr>
            <a:xfrm>
              <a:off x="4294416" y="1178707"/>
              <a:ext cx="4278112" cy="464347"/>
            </a:xfrm>
            <a:prstGeom prst="roundRect">
              <a:avLst>
                <a:gd name="adj" fmla="val 1087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40">
                <a:solidFill>
                  <a:srgbClr val="529ABF"/>
                </a:solidFill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4366424" y="1263839"/>
              <a:ext cx="4053890" cy="375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3</a:t>
              </a:r>
              <a:r>
                <a:rPr lang="zh-CN" altLang="en-US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、支持</a:t>
              </a:r>
              <a:r>
                <a:rPr lang="en-US" altLang="zh-CN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2T/3T/4T</a:t>
              </a:r>
              <a:r>
                <a:rPr lang="zh-CN" altLang="en-US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硬盘，单机最大容量</a:t>
              </a:r>
              <a:r>
                <a:rPr lang="en-US" altLang="zh-CN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64T</a:t>
              </a:r>
            </a:p>
          </p:txBody>
        </p:sp>
      </p:grpSp>
      <p:sp>
        <p:nvSpPr>
          <p:cNvPr id="133" name="内容占位符 2"/>
          <p:cNvSpPr txBox="1">
            <a:spLocks/>
          </p:cNvSpPr>
          <p:nvPr/>
        </p:nvSpPr>
        <p:spPr>
          <a:xfrm>
            <a:off x="4183157" y="1470028"/>
            <a:ext cx="3150416" cy="321471"/>
          </a:xfrm>
          <a:prstGeom prst="rect">
            <a:avLst/>
          </a:prstGeom>
        </p:spPr>
        <p:txBody>
          <a:bodyPr lIns="130621" tIns="65310" rIns="130621" bIns="65310"/>
          <a:lstStyle/>
          <a:p>
            <a:pPr marL="257175" indent="-257175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u"/>
            </a:pPr>
            <a:r>
              <a:rPr lang="zh-CN" altLang="en-US" sz="144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产品概况</a:t>
            </a:r>
            <a:endParaRPr lang="en-US" altLang="zh-CN" sz="144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44" name="组合 143"/>
          <p:cNvGrpSpPr/>
          <p:nvPr/>
        </p:nvGrpSpPr>
        <p:grpSpPr>
          <a:xfrm>
            <a:off x="4504628" y="1958904"/>
            <a:ext cx="3729064" cy="353618"/>
            <a:chOff x="4294416" y="1178707"/>
            <a:chExt cx="4278112" cy="464347"/>
          </a:xfrm>
        </p:grpSpPr>
        <p:sp>
          <p:nvSpPr>
            <p:cNvPr id="145" name="圆角矩形 144"/>
            <p:cNvSpPr/>
            <p:nvPr/>
          </p:nvSpPr>
          <p:spPr>
            <a:xfrm>
              <a:off x="4294416" y="1178707"/>
              <a:ext cx="4278112" cy="464347"/>
            </a:xfrm>
            <a:prstGeom prst="roundRect">
              <a:avLst>
                <a:gd name="adj" fmla="val 1087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40">
                <a:solidFill>
                  <a:srgbClr val="529ABF"/>
                </a:solidFill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4366424" y="1263839"/>
              <a:ext cx="3920353" cy="375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60" b="1" dirty="0" smtClean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4U</a:t>
              </a:r>
              <a:r>
                <a:rPr lang="zh-CN" altLang="en-US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机箱</a:t>
              </a:r>
              <a:r>
                <a:rPr lang="zh-CN" altLang="en-US" sz="1260" b="1" dirty="0" smtClean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、</a:t>
              </a:r>
              <a:r>
                <a:rPr lang="en-US" altLang="zh-CN" sz="1260" b="1" dirty="0" smtClean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16</a:t>
              </a:r>
              <a:r>
                <a:rPr lang="zh-CN" altLang="en-US" sz="1260" b="1" dirty="0" smtClean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盘</a:t>
              </a:r>
              <a:r>
                <a:rPr lang="zh-CN" altLang="en-US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位磁阵</a:t>
              </a:r>
              <a:endParaRPr lang="en-US" altLang="zh-CN" sz="1260" b="1" dirty="0">
                <a:solidFill>
                  <a:srgbClr val="529ABF"/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697147" y="2972206"/>
            <a:ext cx="1074653" cy="12557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60" b="1" dirty="0" smtClean="0">
                <a:solidFill>
                  <a:srgbClr val="FFC000"/>
                </a:solidFill>
              </a:rPr>
              <a:t>VS200G-64T</a:t>
            </a:r>
          </a:p>
          <a:p>
            <a:r>
              <a:rPr lang="en-US" altLang="zh-CN" sz="1260" b="1" dirty="0" smtClean="0">
                <a:solidFill>
                  <a:srgbClr val="FFC000"/>
                </a:solidFill>
              </a:rPr>
              <a:t>VS200G-48T</a:t>
            </a:r>
          </a:p>
          <a:p>
            <a:r>
              <a:rPr lang="en-US" altLang="zh-CN" sz="1260" b="1" dirty="0" smtClean="0">
                <a:solidFill>
                  <a:srgbClr val="FFC000"/>
                </a:solidFill>
              </a:rPr>
              <a:t>VS200G-32T</a:t>
            </a:r>
          </a:p>
          <a:p>
            <a:r>
              <a:rPr lang="en-US" altLang="zh-CN" sz="1260" b="1" dirty="0" smtClean="0">
                <a:solidFill>
                  <a:srgbClr val="FFC000"/>
                </a:solidFill>
              </a:rPr>
              <a:t>VS200G-S64T</a:t>
            </a:r>
          </a:p>
          <a:p>
            <a:r>
              <a:rPr lang="en-US" altLang="zh-CN" sz="1260" b="1" dirty="0" smtClean="0">
                <a:solidFill>
                  <a:srgbClr val="FFC000"/>
                </a:solidFill>
              </a:rPr>
              <a:t>VS200G-S48T</a:t>
            </a:r>
          </a:p>
          <a:p>
            <a:r>
              <a:rPr lang="en-US" altLang="zh-CN" sz="1260" b="1" dirty="0" smtClean="0">
                <a:solidFill>
                  <a:srgbClr val="FFC000"/>
                </a:solidFill>
              </a:rPr>
              <a:t>VS200G-S32T</a:t>
            </a:r>
          </a:p>
        </p:txBody>
      </p:sp>
      <p:pic>
        <p:nvPicPr>
          <p:cNvPr id="20" name="图片 19" descr="NVR2880 左侧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208350" y="1662588"/>
            <a:ext cx="2183803" cy="973969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4504628" y="4227935"/>
            <a:ext cx="3729064" cy="353618"/>
            <a:chOff x="4294416" y="1178707"/>
            <a:chExt cx="4278112" cy="464347"/>
          </a:xfrm>
        </p:grpSpPr>
        <p:sp>
          <p:nvSpPr>
            <p:cNvPr id="22" name="圆角矩形 21"/>
            <p:cNvSpPr/>
            <p:nvPr/>
          </p:nvSpPr>
          <p:spPr>
            <a:xfrm>
              <a:off x="4294416" y="1178707"/>
              <a:ext cx="4278112" cy="464347"/>
            </a:xfrm>
            <a:prstGeom prst="roundRect">
              <a:avLst>
                <a:gd name="adj" fmla="val 1087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40">
                <a:solidFill>
                  <a:srgbClr val="529ABF"/>
                </a:solidFill>
              </a:endParaRPr>
            </a:p>
          </p:txBody>
        </p:sp>
        <p:sp>
          <p:nvSpPr>
            <p:cNvPr id="23" name="TextBox 125"/>
            <p:cNvSpPr txBox="1"/>
            <p:nvPr/>
          </p:nvSpPr>
          <p:spPr>
            <a:xfrm>
              <a:off x="4366424" y="1263839"/>
              <a:ext cx="4053890" cy="375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4</a:t>
              </a:r>
              <a:r>
                <a:rPr lang="zh-CN" altLang="en-US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、支持</a:t>
              </a:r>
              <a:r>
                <a:rPr lang="en-US" altLang="zh-CN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NRU</a:t>
              </a:r>
              <a:r>
                <a:rPr lang="zh-CN" altLang="en-US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模式，可作为从平台接入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24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400" b="1" dirty="0" smtClean="0">
                <a:latin typeface="+mj-ea"/>
              </a:rPr>
              <a:t>16</a:t>
            </a:r>
            <a:r>
              <a:rPr lang="zh-CN" altLang="en-US" sz="2400" b="1" dirty="0" smtClean="0">
                <a:latin typeface="+mj-ea"/>
              </a:rPr>
              <a:t>盘位磁阵 </a:t>
            </a:r>
            <a:r>
              <a:rPr lang="en-US" altLang="zh-CN" sz="2400" b="1" dirty="0" smtClean="0">
                <a:latin typeface="+mj-ea"/>
              </a:rPr>
              <a:t>VS200G-L</a:t>
            </a:r>
            <a:endParaRPr lang="zh-CN" altLang="en-US" sz="2400" b="1" dirty="0">
              <a:solidFill>
                <a:srgbClr val="FF0000"/>
              </a:solidFill>
              <a:latin typeface="+mj-ea"/>
            </a:endParaRPr>
          </a:p>
        </p:txBody>
      </p:sp>
      <p:sp>
        <p:nvSpPr>
          <p:cNvPr id="25" name="内容占位符 2"/>
          <p:cNvSpPr txBox="1">
            <a:spLocks/>
          </p:cNvSpPr>
          <p:nvPr/>
        </p:nvSpPr>
        <p:spPr>
          <a:xfrm>
            <a:off x="4183157" y="2315086"/>
            <a:ext cx="3279004" cy="321471"/>
          </a:xfrm>
          <a:prstGeom prst="rect">
            <a:avLst/>
          </a:prstGeom>
        </p:spPr>
        <p:txBody>
          <a:bodyPr lIns="130621" tIns="65310" rIns="130621" bIns="65310"/>
          <a:lstStyle/>
          <a:p>
            <a:pPr marL="257175" indent="-257175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u"/>
            </a:pPr>
            <a:r>
              <a:rPr lang="zh-CN" altLang="en-US" sz="144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新品特点</a:t>
            </a:r>
            <a:endParaRPr lang="en-US" altLang="zh-CN" sz="144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11" name="组合 110"/>
          <p:cNvGrpSpPr/>
          <p:nvPr/>
        </p:nvGrpSpPr>
        <p:grpSpPr>
          <a:xfrm>
            <a:off x="4504628" y="2850930"/>
            <a:ext cx="3729064" cy="353618"/>
            <a:chOff x="4294416" y="1178707"/>
            <a:chExt cx="4278112" cy="464347"/>
          </a:xfrm>
        </p:grpSpPr>
        <p:sp>
          <p:nvSpPr>
            <p:cNvPr id="27" name="圆角矩形 26"/>
            <p:cNvSpPr/>
            <p:nvPr/>
          </p:nvSpPr>
          <p:spPr>
            <a:xfrm>
              <a:off x="4294416" y="1178707"/>
              <a:ext cx="4278112" cy="464347"/>
            </a:xfrm>
            <a:prstGeom prst="roundRect">
              <a:avLst>
                <a:gd name="adj" fmla="val 1087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40">
                <a:solidFill>
                  <a:srgbClr val="529ABF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366424" y="1263839"/>
              <a:ext cx="3920353" cy="375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1</a:t>
              </a:r>
              <a:r>
                <a:rPr lang="zh-CN" altLang="en-US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、模块化无线缆设计，方便维护</a:t>
              </a: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4504628" y="3312217"/>
            <a:ext cx="3729064" cy="353618"/>
            <a:chOff x="4294416" y="1178707"/>
            <a:chExt cx="4278112" cy="464347"/>
          </a:xfrm>
        </p:grpSpPr>
        <p:sp>
          <p:nvSpPr>
            <p:cNvPr id="122" name="圆角矩形 121"/>
            <p:cNvSpPr/>
            <p:nvPr/>
          </p:nvSpPr>
          <p:spPr>
            <a:xfrm>
              <a:off x="4294416" y="1178707"/>
              <a:ext cx="4278112" cy="464347"/>
            </a:xfrm>
            <a:prstGeom prst="roundRect">
              <a:avLst>
                <a:gd name="adj" fmla="val 1087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40">
                <a:solidFill>
                  <a:srgbClr val="529ABF"/>
                </a:solidFill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4366424" y="1263839"/>
              <a:ext cx="3920353" cy="375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2</a:t>
              </a:r>
              <a:r>
                <a:rPr lang="zh-CN" altLang="en-US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、支持监控级硬盘，性价比高</a:t>
              </a:r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4504628" y="3773505"/>
            <a:ext cx="3729064" cy="353618"/>
            <a:chOff x="4294416" y="1178707"/>
            <a:chExt cx="4278112" cy="464347"/>
          </a:xfrm>
        </p:grpSpPr>
        <p:sp>
          <p:nvSpPr>
            <p:cNvPr id="125" name="圆角矩形 124"/>
            <p:cNvSpPr/>
            <p:nvPr/>
          </p:nvSpPr>
          <p:spPr>
            <a:xfrm>
              <a:off x="4294416" y="1178707"/>
              <a:ext cx="4278112" cy="464347"/>
            </a:xfrm>
            <a:prstGeom prst="roundRect">
              <a:avLst>
                <a:gd name="adj" fmla="val 1087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40">
                <a:solidFill>
                  <a:srgbClr val="529ABF"/>
                </a:solidFill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4366424" y="1263839"/>
              <a:ext cx="4053890" cy="375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3</a:t>
              </a:r>
              <a:r>
                <a:rPr lang="zh-CN" altLang="en-US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、支持</a:t>
              </a:r>
              <a:r>
                <a:rPr lang="en-US" altLang="zh-CN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2T/3T/4T</a:t>
              </a:r>
              <a:r>
                <a:rPr lang="zh-CN" altLang="en-US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硬盘，单机最大容量</a:t>
              </a:r>
              <a:r>
                <a:rPr lang="en-US" altLang="zh-CN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64T</a:t>
              </a:r>
            </a:p>
          </p:txBody>
        </p:sp>
      </p:grpSp>
      <p:sp>
        <p:nvSpPr>
          <p:cNvPr id="133" name="内容占位符 2"/>
          <p:cNvSpPr txBox="1">
            <a:spLocks/>
          </p:cNvSpPr>
          <p:nvPr/>
        </p:nvSpPr>
        <p:spPr>
          <a:xfrm>
            <a:off x="4183157" y="1470028"/>
            <a:ext cx="3150416" cy="321471"/>
          </a:xfrm>
          <a:prstGeom prst="rect">
            <a:avLst/>
          </a:prstGeom>
        </p:spPr>
        <p:txBody>
          <a:bodyPr lIns="130621" tIns="65310" rIns="130621" bIns="65310"/>
          <a:lstStyle/>
          <a:p>
            <a:pPr marL="257175" indent="-257175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u"/>
            </a:pPr>
            <a:r>
              <a:rPr lang="zh-CN" altLang="en-US" sz="144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产品概况</a:t>
            </a:r>
            <a:endParaRPr lang="en-US" altLang="zh-CN" sz="144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44" name="组合 143"/>
          <p:cNvGrpSpPr/>
          <p:nvPr/>
        </p:nvGrpSpPr>
        <p:grpSpPr>
          <a:xfrm>
            <a:off x="4504628" y="1958904"/>
            <a:ext cx="3729064" cy="353618"/>
            <a:chOff x="4294416" y="1178707"/>
            <a:chExt cx="4278112" cy="464347"/>
          </a:xfrm>
        </p:grpSpPr>
        <p:sp>
          <p:nvSpPr>
            <p:cNvPr id="145" name="圆角矩形 144"/>
            <p:cNvSpPr/>
            <p:nvPr/>
          </p:nvSpPr>
          <p:spPr>
            <a:xfrm>
              <a:off x="4294416" y="1178707"/>
              <a:ext cx="4278112" cy="464347"/>
            </a:xfrm>
            <a:prstGeom prst="roundRect">
              <a:avLst>
                <a:gd name="adj" fmla="val 1087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40">
                <a:solidFill>
                  <a:srgbClr val="529ABF"/>
                </a:solidFill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4366424" y="1263839"/>
              <a:ext cx="3920353" cy="375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60" b="1" dirty="0" smtClean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4U</a:t>
              </a:r>
              <a:r>
                <a:rPr lang="zh-CN" altLang="en-US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机箱</a:t>
              </a:r>
              <a:r>
                <a:rPr lang="zh-CN" altLang="en-US" sz="1260" b="1" dirty="0" smtClean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、</a:t>
              </a:r>
              <a:r>
                <a:rPr lang="en-US" altLang="zh-CN" sz="1260" b="1" dirty="0" smtClean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16</a:t>
              </a:r>
              <a:r>
                <a:rPr lang="zh-CN" altLang="en-US" sz="1260" b="1" dirty="0" smtClean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盘</a:t>
              </a:r>
              <a:r>
                <a:rPr lang="zh-CN" altLang="en-US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位磁阵</a:t>
              </a:r>
              <a:endParaRPr lang="en-US" altLang="zh-CN" sz="1260" b="1" dirty="0">
                <a:solidFill>
                  <a:srgbClr val="529ABF"/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1691680" y="2972206"/>
            <a:ext cx="1287351" cy="1255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60" b="1" dirty="0">
                <a:solidFill>
                  <a:srgbClr val="FFC000"/>
                </a:solidFill>
              </a:rPr>
              <a:t>VS200G-L-64T</a:t>
            </a:r>
          </a:p>
          <a:p>
            <a:r>
              <a:rPr lang="en-US" altLang="zh-CN" sz="1260" b="1" dirty="0">
                <a:solidFill>
                  <a:srgbClr val="FFC000"/>
                </a:solidFill>
              </a:rPr>
              <a:t>VS200G-L-48T</a:t>
            </a:r>
          </a:p>
          <a:p>
            <a:r>
              <a:rPr lang="en-US" altLang="zh-CN" sz="1260" b="1" dirty="0">
                <a:solidFill>
                  <a:srgbClr val="FFC000"/>
                </a:solidFill>
              </a:rPr>
              <a:t>VS200G-L-32T</a:t>
            </a:r>
          </a:p>
          <a:p>
            <a:r>
              <a:rPr lang="en-US" altLang="zh-CN" sz="1260" b="1" dirty="0">
                <a:solidFill>
                  <a:srgbClr val="FFC000"/>
                </a:solidFill>
              </a:rPr>
              <a:t>VS200G-L-S64T</a:t>
            </a:r>
          </a:p>
          <a:p>
            <a:r>
              <a:rPr lang="en-US" altLang="zh-CN" sz="1260" b="1" dirty="0">
                <a:solidFill>
                  <a:srgbClr val="FFC000"/>
                </a:solidFill>
              </a:rPr>
              <a:t>VS200G-L-S48T</a:t>
            </a:r>
          </a:p>
          <a:p>
            <a:r>
              <a:rPr lang="en-US" altLang="zh-CN" sz="1260" b="1" dirty="0">
                <a:solidFill>
                  <a:srgbClr val="FFC000"/>
                </a:solidFill>
              </a:rPr>
              <a:t>VS200G-L-S32T</a:t>
            </a:r>
            <a:endParaRPr lang="zh-CN" altLang="en-US" sz="1260" b="1" dirty="0">
              <a:solidFill>
                <a:srgbClr val="FFC000"/>
              </a:solidFill>
            </a:endParaRPr>
          </a:p>
        </p:txBody>
      </p:sp>
      <p:pic>
        <p:nvPicPr>
          <p:cNvPr id="20" name="图片 19" descr="NVR2880 左侧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208350" y="1662588"/>
            <a:ext cx="2183803" cy="973969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4504628" y="4215367"/>
            <a:ext cx="3729064" cy="353618"/>
            <a:chOff x="4294416" y="1178707"/>
            <a:chExt cx="4278112" cy="464347"/>
          </a:xfrm>
        </p:grpSpPr>
        <p:sp>
          <p:nvSpPr>
            <p:cNvPr id="22" name="圆角矩形 21"/>
            <p:cNvSpPr/>
            <p:nvPr/>
          </p:nvSpPr>
          <p:spPr>
            <a:xfrm>
              <a:off x="4294416" y="1178707"/>
              <a:ext cx="4278112" cy="464347"/>
            </a:xfrm>
            <a:prstGeom prst="roundRect">
              <a:avLst>
                <a:gd name="adj" fmla="val 1087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40">
                <a:solidFill>
                  <a:srgbClr val="529ABF"/>
                </a:solidFill>
              </a:endParaRPr>
            </a:p>
          </p:txBody>
        </p:sp>
        <p:sp>
          <p:nvSpPr>
            <p:cNvPr id="23" name="TextBox 125"/>
            <p:cNvSpPr txBox="1"/>
            <p:nvPr/>
          </p:nvSpPr>
          <p:spPr>
            <a:xfrm>
              <a:off x="4366424" y="1263839"/>
              <a:ext cx="4053890" cy="375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60" b="1" dirty="0" smtClean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4</a:t>
              </a:r>
              <a:r>
                <a:rPr lang="zh-CN" altLang="en-US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、支持</a:t>
              </a:r>
              <a:r>
                <a:rPr lang="en-US" altLang="zh-CN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NRU</a:t>
              </a:r>
              <a:r>
                <a:rPr lang="zh-CN" altLang="en-US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模式，可作为从平台接入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025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圆角矩形 69"/>
          <p:cNvSpPr/>
          <p:nvPr/>
        </p:nvSpPr>
        <p:spPr bwMode="auto">
          <a:xfrm>
            <a:off x="629131" y="1486679"/>
            <a:ext cx="7831301" cy="3461335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B2C1DB">
                <a:shade val="95000"/>
                <a:satMod val="105000"/>
              </a:srgbClr>
            </a:solidFill>
            <a:prstDash val="dash"/>
            <a:headEnd type="none" w="med" len="med"/>
            <a:tailEnd type="none" w="med" len="med"/>
          </a:ln>
          <a:effectLst>
            <a:outerShdw blurRad="50800" dist="38100" dir="7200000" sx="101000" sy="101000" algn="tl" rotWithShape="0">
              <a:srgbClr val="1F497D">
                <a:lumMod val="60000"/>
                <a:lumOff val="40000"/>
                <a:alpha val="40000"/>
              </a:srgbClr>
            </a:outerShdw>
          </a:effectLst>
        </p:spPr>
        <p:txBody>
          <a:bodyPr wrap="none" lIns="91434" tIns="45717" rIns="91434" bIns="45717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9186" y="267450"/>
            <a:ext cx="6408712" cy="369332"/>
          </a:xfrm>
        </p:spPr>
        <p:txBody>
          <a:bodyPr/>
          <a:lstStyle/>
          <a:p>
            <a:r>
              <a:rPr lang="zh-CN" altLang="en-US" dirty="0" smtClean="0"/>
              <a:t>视频解码</a:t>
            </a:r>
            <a:r>
              <a:rPr lang="zh-CN" altLang="en-US" dirty="0"/>
              <a:t>，实现电视墙显示 </a:t>
            </a:r>
          </a:p>
        </p:txBody>
      </p:sp>
      <p:sp>
        <p:nvSpPr>
          <p:cNvPr id="68" name="矩形 65"/>
          <p:cNvSpPr>
            <a:spLocks noChangeArrowheads="1"/>
          </p:cNvSpPr>
          <p:nvPr/>
        </p:nvSpPr>
        <p:spPr bwMode="auto">
          <a:xfrm>
            <a:off x="4073940" y="4006959"/>
            <a:ext cx="6508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en-US" altLang="zh-CN" b="1" dirty="0">
                <a:solidFill>
                  <a:schemeClr val="tx2"/>
                </a:solidFill>
                <a:latin typeface="宋体" pitchFamily="2" charset="-122"/>
              </a:rPr>
              <a:t>……</a:t>
            </a:r>
            <a:endParaRPr lang="zh-CN" altLang="en-US" dirty="0"/>
          </a:p>
        </p:txBody>
      </p:sp>
      <p:sp>
        <p:nvSpPr>
          <p:cNvPr id="71" name="矩形 70"/>
          <p:cNvSpPr/>
          <p:nvPr/>
        </p:nvSpPr>
        <p:spPr>
          <a:xfrm>
            <a:off x="389185" y="730778"/>
            <a:ext cx="8368279" cy="61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/>
              <a:t>视频解码器是对已编码的数字视频进行还原解码操作的程序（视频播放器）或设备。接入</a:t>
            </a:r>
            <a:r>
              <a:rPr lang="zh-CN" altLang="en-US" sz="1200" dirty="0" smtClean="0"/>
              <a:t>多路</a:t>
            </a:r>
            <a:r>
              <a:rPr lang="zh-CN" altLang="en-US" sz="1200" dirty="0"/>
              <a:t>网络摄像机后，</a:t>
            </a:r>
            <a:r>
              <a:rPr lang="zh-CN" altLang="en-US" sz="1200" dirty="0" smtClean="0"/>
              <a:t>通过解码器，</a:t>
            </a:r>
            <a:r>
              <a:rPr lang="zh-CN" altLang="en-US" sz="1200" dirty="0"/>
              <a:t>可</a:t>
            </a:r>
            <a:r>
              <a:rPr lang="zh-CN" altLang="en-US" sz="1200" dirty="0" smtClean="0"/>
              <a:t>进行多路</a:t>
            </a:r>
            <a:r>
              <a:rPr lang="zh-CN" altLang="en-US" sz="1200" dirty="0"/>
              <a:t>视频电视墙显示</a:t>
            </a:r>
            <a:r>
              <a:rPr lang="zh-CN" altLang="en-US" sz="1200" dirty="0" smtClean="0"/>
              <a:t>。 </a:t>
            </a:r>
            <a:endParaRPr lang="zh-CN" altLang="en-US" sz="1200" dirty="0"/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1475656" y="3732232"/>
            <a:ext cx="0" cy="64461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475656" y="3732232"/>
            <a:ext cx="206049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V="1">
            <a:off x="4047031" y="3986350"/>
            <a:ext cx="0" cy="220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2190774" y="3873850"/>
            <a:ext cx="134537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V="1">
            <a:off x="2190774" y="3873850"/>
            <a:ext cx="0" cy="5029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V="1">
            <a:off x="2900387" y="4063704"/>
            <a:ext cx="0" cy="36988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2903056" y="4069115"/>
            <a:ext cx="91483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3593542" y="4207296"/>
            <a:ext cx="45348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V="1">
            <a:off x="3835804" y="3986350"/>
            <a:ext cx="0" cy="8276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 flipV="1">
            <a:off x="3593542" y="4207296"/>
            <a:ext cx="0" cy="36988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V="1">
            <a:off x="7424583" y="3737698"/>
            <a:ext cx="0" cy="64461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>
            <a:off x="5364088" y="3741488"/>
            <a:ext cx="206049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>
            <a:off x="5364088" y="3898626"/>
            <a:ext cx="140276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 flipV="1">
            <a:off x="6766856" y="3899773"/>
            <a:ext cx="0" cy="5029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 flipV="1">
            <a:off x="5940152" y="4058596"/>
            <a:ext cx="0" cy="36988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>
            <a:off x="5025318" y="4064007"/>
            <a:ext cx="91483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 flipV="1">
            <a:off x="5034870" y="3981242"/>
            <a:ext cx="0" cy="878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 flipV="1">
            <a:off x="4737457" y="3986350"/>
            <a:ext cx="0" cy="2209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4746035" y="4207296"/>
            <a:ext cx="45348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 flipV="1">
            <a:off x="5209798" y="4207296"/>
            <a:ext cx="0" cy="36988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Box 131"/>
          <p:cNvSpPr txBox="1">
            <a:spLocks noChangeArrowheads="1"/>
          </p:cNvSpPr>
          <p:nvPr/>
        </p:nvSpPr>
        <p:spPr bwMode="auto">
          <a:xfrm>
            <a:off x="3770066" y="4311759"/>
            <a:ext cx="1233982" cy="467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40000"/>
              </a:lnSpc>
            </a:pPr>
            <a:r>
              <a:rPr kumimoji="1" lang="en-US" altLang="zh-CN" sz="2400" b="1" dirty="0">
                <a:solidFill>
                  <a:schemeClr val="tx2"/>
                </a:solidFill>
                <a:latin typeface="宋体" pitchFamily="2" charset="-122"/>
              </a:rPr>
              <a:t>………</a:t>
            </a:r>
            <a:endParaRPr kumimoji="1" lang="zh-CN" altLang="en-US" sz="2400" b="1" dirty="0">
              <a:solidFill>
                <a:schemeClr val="tx2"/>
              </a:solidFill>
              <a:latin typeface="宋体" pitchFamily="2" charset="-122"/>
            </a:endParaRPr>
          </a:p>
        </p:txBody>
      </p:sp>
      <p:pic>
        <p:nvPicPr>
          <p:cNvPr id="72" name="图片 7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3098">
            <a:off x="949233" y="4418881"/>
            <a:ext cx="701762" cy="339419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3098">
            <a:off x="1663013" y="4418881"/>
            <a:ext cx="701762" cy="339419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3098">
            <a:off x="2376793" y="4418881"/>
            <a:ext cx="701762" cy="339419"/>
          </a:xfrm>
          <a:prstGeom prst="rect">
            <a:avLst/>
          </a:prstGeom>
        </p:spPr>
      </p:pic>
      <p:pic>
        <p:nvPicPr>
          <p:cNvPr id="75" name="图片 7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3098">
            <a:off x="3090574" y="4418881"/>
            <a:ext cx="701762" cy="339419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3098">
            <a:off x="4783144" y="4418881"/>
            <a:ext cx="701762" cy="339419"/>
          </a:xfrm>
          <a:prstGeom prst="rect">
            <a:avLst/>
          </a:prstGeom>
        </p:spPr>
      </p:pic>
      <p:pic>
        <p:nvPicPr>
          <p:cNvPr id="77" name="图片 7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3098">
            <a:off x="5526441" y="4418881"/>
            <a:ext cx="701762" cy="339419"/>
          </a:xfrm>
          <a:prstGeom prst="rect">
            <a:avLst/>
          </a:prstGeom>
        </p:spPr>
      </p:pic>
      <p:pic>
        <p:nvPicPr>
          <p:cNvPr id="78" name="图片 7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3098">
            <a:off x="6269738" y="4408607"/>
            <a:ext cx="701762" cy="339419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3098">
            <a:off x="7013036" y="4408607"/>
            <a:ext cx="701762" cy="339419"/>
          </a:xfrm>
          <a:prstGeom prst="rect">
            <a:avLst/>
          </a:prstGeom>
        </p:spPr>
      </p:pic>
      <p:cxnSp>
        <p:nvCxnSpPr>
          <p:cNvPr id="91" name="直接连接符 90"/>
          <p:cNvCxnSpPr/>
          <p:nvPr/>
        </p:nvCxnSpPr>
        <p:spPr>
          <a:xfrm flipV="1">
            <a:off x="4096867" y="3017217"/>
            <a:ext cx="0" cy="5029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 flipV="1">
            <a:off x="4283968" y="3017217"/>
            <a:ext cx="0" cy="5029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 flipV="1">
            <a:off x="4499992" y="3017217"/>
            <a:ext cx="0" cy="5029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 flipV="1">
            <a:off x="4701744" y="3017217"/>
            <a:ext cx="0" cy="5029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5" descr="NVR2860正上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313" y="3431691"/>
            <a:ext cx="1981200" cy="612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2" descr="C:\Documents and Settings\youjinrui\桌面\未标题-5 拷贝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747" y="1645256"/>
            <a:ext cx="6698331" cy="1540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942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2400" b="1" dirty="0">
                <a:latin typeface="+mj-ea"/>
              </a:rPr>
              <a:t>云存储</a:t>
            </a:r>
            <a:r>
              <a:rPr lang="zh-CN" altLang="en-US" sz="2400" b="1" dirty="0" smtClean="0">
                <a:latin typeface="+mj-ea"/>
              </a:rPr>
              <a:t> </a:t>
            </a:r>
            <a:r>
              <a:rPr lang="en-US" altLang="zh-CN" sz="2400" b="1" dirty="0" err="1">
                <a:latin typeface="+mj-ea"/>
              </a:rPr>
              <a:t>KCloudStor</a:t>
            </a:r>
            <a:r>
              <a:rPr lang="en-US" altLang="zh-CN" sz="2400" b="1" dirty="0">
                <a:latin typeface="+mj-ea"/>
              </a:rPr>
              <a:t> 2000-64T</a:t>
            </a:r>
            <a:endParaRPr lang="zh-CN" altLang="en-US" sz="2400" b="1" dirty="0">
              <a:solidFill>
                <a:srgbClr val="FF0000"/>
              </a:solidFill>
              <a:latin typeface="+mj-ea"/>
            </a:endParaRPr>
          </a:p>
        </p:txBody>
      </p:sp>
      <p:sp>
        <p:nvSpPr>
          <p:cNvPr id="25" name="内容占位符 2"/>
          <p:cNvSpPr txBox="1">
            <a:spLocks/>
          </p:cNvSpPr>
          <p:nvPr/>
        </p:nvSpPr>
        <p:spPr>
          <a:xfrm>
            <a:off x="3995936" y="1832632"/>
            <a:ext cx="3279004" cy="321471"/>
          </a:xfrm>
          <a:prstGeom prst="rect">
            <a:avLst/>
          </a:prstGeom>
        </p:spPr>
        <p:txBody>
          <a:bodyPr lIns="130621" tIns="65310" rIns="130621" bIns="65310"/>
          <a:lstStyle/>
          <a:p>
            <a:pPr marL="257175" indent="-257175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u"/>
            </a:pPr>
            <a:r>
              <a:rPr lang="zh-CN" altLang="en-US" sz="144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</a:t>
            </a:r>
            <a:r>
              <a:rPr lang="zh-CN" altLang="en-US" sz="144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特点</a:t>
            </a:r>
            <a:endParaRPr lang="en-US" altLang="zh-CN" sz="144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11" name="组合 110"/>
          <p:cNvGrpSpPr/>
          <p:nvPr/>
        </p:nvGrpSpPr>
        <p:grpSpPr>
          <a:xfrm>
            <a:off x="4317406" y="2368478"/>
            <a:ext cx="3945343" cy="368891"/>
            <a:chOff x="4294416" y="1178707"/>
            <a:chExt cx="4278112" cy="484402"/>
          </a:xfrm>
        </p:grpSpPr>
        <p:sp>
          <p:nvSpPr>
            <p:cNvPr id="27" name="圆角矩形 26"/>
            <p:cNvSpPr/>
            <p:nvPr/>
          </p:nvSpPr>
          <p:spPr>
            <a:xfrm>
              <a:off x="4294416" y="1178707"/>
              <a:ext cx="4278112" cy="484402"/>
            </a:xfrm>
            <a:prstGeom prst="roundRect">
              <a:avLst>
                <a:gd name="adj" fmla="val 1087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440">
                <a:solidFill>
                  <a:srgbClr val="529ABF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366424" y="1263839"/>
              <a:ext cx="3920353" cy="375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60" b="1" dirty="0">
                  <a:solidFill>
                    <a:srgbClr val="529ABF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zh-CN" altLang="en-US" sz="1260" b="1" dirty="0" smtClean="0">
                  <a:solidFill>
                    <a:srgbClr val="529ABF"/>
                  </a:solidFill>
                  <a:latin typeface="Arial" pitchFamily="34" charset="0"/>
                  <a:cs typeface="Arial" pitchFamily="34" charset="0"/>
                </a:rPr>
                <a:t>、</a:t>
              </a:r>
              <a:r>
                <a:rPr lang="zh-CN" altLang="en-US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海量存储，在线扩展，支持数百</a:t>
              </a:r>
              <a:r>
                <a:rPr lang="en-US" altLang="zh-CN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PB</a:t>
              </a:r>
              <a:r>
                <a:rPr lang="zh-CN" altLang="en-US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存储容量</a:t>
              </a: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4306945" y="2802200"/>
            <a:ext cx="3955804" cy="595712"/>
            <a:chOff x="4294416" y="1178707"/>
            <a:chExt cx="4278112" cy="782249"/>
          </a:xfrm>
        </p:grpSpPr>
        <p:sp>
          <p:nvSpPr>
            <p:cNvPr id="122" name="圆角矩形 121"/>
            <p:cNvSpPr/>
            <p:nvPr/>
          </p:nvSpPr>
          <p:spPr>
            <a:xfrm>
              <a:off x="4294416" y="1178707"/>
              <a:ext cx="4278112" cy="782249"/>
            </a:xfrm>
            <a:prstGeom prst="roundRect">
              <a:avLst>
                <a:gd name="adj" fmla="val 1087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440">
                <a:solidFill>
                  <a:srgbClr val="529ABF"/>
                </a:solidFill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4366423" y="1263839"/>
              <a:ext cx="4181256" cy="630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2</a:t>
              </a:r>
              <a:r>
                <a:rPr lang="zh-CN" altLang="en-US" sz="1260" b="1" dirty="0" smtClean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、</a:t>
              </a:r>
              <a:r>
                <a:rPr lang="zh-CN" altLang="en-US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高可靠，元节点和数据节点出现灾难性故障，系统仍然可用</a:t>
              </a:r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4286557" y="3469510"/>
            <a:ext cx="3955804" cy="576499"/>
            <a:chOff x="4290561" y="821662"/>
            <a:chExt cx="4278112" cy="757020"/>
          </a:xfrm>
        </p:grpSpPr>
        <p:sp>
          <p:nvSpPr>
            <p:cNvPr id="125" name="圆角矩形 124"/>
            <p:cNvSpPr/>
            <p:nvPr/>
          </p:nvSpPr>
          <p:spPr>
            <a:xfrm>
              <a:off x="4290561" y="821662"/>
              <a:ext cx="4278112" cy="757020"/>
            </a:xfrm>
            <a:prstGeom prst="roundRect">
              <a:avLst>
                <a:gd name="adj" fmla="val 1087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440">
                <a:solidFill>
                  <a:srgbClr val="529ABF"/>
                </a:solidFill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4384618" y="884933"/>
              <a:ext cx="4181255" cy="630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3</a:t>
              </a:r>
              <a:r>
                <a:rPr lang="zh-CN" altLang="en-US" sz="1260" b="1" dirty="0" smtClean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、</a:t>
              </a:r>
              <a:r>
                <a:rPr lang="zh-CN" altLang="en-US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领先的系统级网络</a:t>
              </a:r>
              <a:r>
                <a:rPr lang="en-US" altLang="zh-CN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RAID</a:t>
              </a:r>
              <a:r>
                <a:rPr lang="zh-CN" altLang="en-US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方案，给用户带来性价比的同时保护数据安全</a:t>
              </a:r>
            </a:p>
          </p:txBody>
        </p:sp>
      </p:grpSp>
      <p:sp>
        <p:nvSpPr>
          <p:cNvPr id="133" name="内容占位符 2"/>
          <p:cNvSpPr txBox="1">
            <a:spLocks/>
          </p:cNvSpPr>
          <p:nvPr/>
        </p:nvSpPr>
        <p:spPr>
          <a:xfrm>
            <a:off x="3995936" y="987574"/>
            <a:ext cx="3150416" cy="321471"/>
          </a:xfrm>
          <a:prstGeom prst="rect">
            <a:avLst/>
          </a:prstGeom>
        </p:spPr>
        <p:txBody>
          <a:bodyPr lIns="130621" tIns="65310" rIns="130621" bIns="65310"/>
          <a:lstStyle/>
          <a:p>
            <a:pPr marL="257175" indent="-257175">
              <a:lnSpc>
                <a:spcPct val="150000"/>
              </a:lnSpc>
              <a:buClr>
                <a:srgbClr val="FFC000"/>
              </a:buClr>
              <a:buFont typeface="Wingdings" pitchFamily="2" charset="2"/>
              <a:buChar char="u"/>
            </a:pPr>
            <a:r>
              <a:rPr lang="zh-CN" altLang="en-US" sz="144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产品概况</a:t>
            </a:r>
            <a:endParaRPr lang="en-US" altLang="zh-CN" sz="144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44" name="组合 143"/>
          <p:cNvGrpSpPr/>
          <p:nvPr/>
        </p:nvGrpSpPr>
        <p:grpSpPr>
          <a:xfrm>
            <a:off x="4317407" y="1476450"/>
            <a:ext cx="3945342" cy="353618"/>
            <a:chOff x="4294416" y="1178707"/>
            <a:chExt cx="4278112" cy="464347"/>
          </a:xfrm>
        </p:grpSpPr>
        <p:sp>
          <p:nvSpPr>
            <p:cNvPr id="145" name="圆角矩形 144"/>
            <p:cNvSpPr/>
            <p:nvPr/>
          </p:nvSpPr>
          <p:spPr>
            <a:xfrm>
              <a:off x="4294416" y="1178707"/>
              <a:ext cx="4278112" cy="464347"/>
            </a:xfrm>
            <a:prstGeom prst="roundRect">
              <a:avLst>
                <a:gd name="adj" fmla="val 1087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40">
                <a:solidFill>
                  <a:srgbClr val="529ABF"/>
                </a:solidFill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4366424" y="1263839"/>
              <a:ext cx="3920353" cy="375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60" b="1" dirty="0" smtClean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云存储系统</a:t>
              </a:r>
              <a:endParaRPr lang="en-US" altLang="zh-CN" sz="1260" b="1" dirty="0">
                <a:solidFill>
                  <a:srgbClr val="529ABF"/>
                </a:solidFill>
                <a:latin typeface="Arial" pitchFamily="34" charset="0"/>
                <a:ea typeface="微软雅黑" pitchFamily="34" charset="-122"/>
                <a:cs typeface="Arial" pitchFamily="34" charset="0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357071" y="3435846"/>
            <a:ext cx="1965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err="1">
                <a:solidFill>
                  <a:srgbClr val="FFC000"/>
                </a:solidFill>
              </a:rPr>
              <a:t>KCloudStor</a:t>
            </a:r>
            <a:r>
              <a:rPr lang="en-US" altLang="zh-CN" sz="1600" b="1" dirty="0">
                <a:solidFill>
                  <a:srgbClr val="FFC000"/>
                </a:solidFill>
              </a:rPr>
              <a:t> </a:t>
            </a:r>
            <a:r>
              <a:rPr lang="en-US" altLang="zh-CN" sz="1600" b="1" dirty="0" smtClean="0">
                <a:solidFill>
                  <a:srgbClr val="FFC000"/>
                </a:solidFill>
              </a:rPr>
              <a:t>2000-64T</a:t>
            </a:r>
            <a:endParaRPr lang="zh-CN" altLang="en-US" sz="1600" b="1" dirty="0">
              <a:solidFill>
                <a:srgbClr val="FFC000"/>
              </a:solidFill>
            </a:endParaRPr>
          </a:p>
        </p:txBody>
      </p:sp>
      <p:pic>
        <p:nvPicPr>
          <p:cNvPr id="19" name="图片 18" descr="NVR2880 左侧.pn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197540" y="2245853"/>
            <a:ext cx="2183803" cy="973969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4283968" y="4105086"/>
            <a:ext cx="3955804" cy="355960"/>
            <a:chOff x="4290561" y="821663"/>
            <a:chExt cx="4278112" cy="467423"/>
          </a:xfrm>
        </p:grpSpPr>
        <p:sp>
          <p:nvSpPr>
            <p:cNvPr id="21" name="圆角矩形 20"/>
            <p:cNvSpPr/>
            <p:nvPr/>
          </p:nvSpPr>
          <p:spPr>
            <a:xfrm>
              <a:off x="4290561" y="821663"/>
              <a:ext cx="4278112" cy="467423"/>
            </a:xfrm>
            <a:prstGeom prst="roundRect">
              <a:avLst>
                <a:gd name="adj" fmla="val 1087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440">
                <a:solidFill>
                  <a:srgbClr val="529ABF"/>
                </a:solidFill>
              </a:endParaRPr>
            </a:p>
          </p:txBody>
        </p:sp>
        <p:sp>
          <p:nvSpPr>
            <p:cNvPr id="22" name="TextBox 125"/>
            <p:cNvSpPr txBox="1"/>
            <p:nvPr/>
          </p:nvSpPr>
          <p:spPr>
            <a:xfrm>
              <a:off x="4384618" y="884932"/>
              <a:ext cx="3920353" cy="375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4</a:t>
              </a:r>
              <a:r>
                <a:rPr lang="zh-CN" altLang="en-US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、支持双平面网络，采用全万兆网口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283968" y="4537134"/>
            <a:ext cx="3955804" cy="355960"/>
            <a:chOff x="4290561" y="821663"/>
            <a:chExt cx="4278112" cy="467423"/>
          </a:xfrm>
        </p:grpSpPr>
        <p:sp>
          <p:nvSpPr>
            <p:cNvPr id="24" name="圆角矩形 23"/>
            <p:cNvSpPr/>
            <p:nvPr/>
          </p:nvSpPr>
          <p:spPr>
            <a:xfrm>
              <a:off x="4290561" y="821663"/>
              <a:ext cx="4278112" cy="467423"/>
            </a:xfrm>
            <a:prstGeom prst="roundRect">
              <a:avLst>
                <a:gd name="adj" fmla="val 1087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440">
                <a:solidFill>
                  <a:srgbClr val="529ABF"/>
                </a:solidFill>
              </a:endParaRPr>
            </a:p>
          </p:txBody>
        </p:sp>
        <p:sp>
          <p:nvSpPr>
            <p:cNvPr id="26" name="TextBox 125"/>
            <p:cNvSpPr txBox="1"/>
            <p:nvPr/>
          </p:nvSpPr>
          <p:spPr>
            <a:xfrm>
              <a:off x="4384618" y="884932"/>
              <a:ext cx="4033990" cy="375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60" b="1" dirty="0" smtClean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5</a:t>
              </a:r>
              <a:r>
                <a:rPr lang="zh-CN" altLang="en-US" sz="1260" b="1" dirty="0" smtClean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、</a:t>
              </a:r>
              <a:r>
                <a:rPr lang="zh-CN" altLang="en-US" sz="1260" b="1" dirty="0">
                  <a:solidFill>
                    <a:srgbClr val="529ABF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rPr>
                <a:t>集成基本视频功能，可以与应用平台无缝对接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320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06027" y="2382795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www.kedacom.com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753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 bwMode="auto">
          <a:xfrm>
            <a:off x="827584" y="1995686"/>
            <a:ext cx="7632848" cy="2835315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B2C1DB">
                <a:shade val="95000"/>
                <a:satMod val="105000"/>
              </a:srgbClr>
            </a:solidFill>
            <a:prstDash val="dash"/>
            <a:headEnd type="none" w="med" len="med"/>
            <a:tailEnd type="none" w="med" len="med"/>
          </a:ln>
          <a:effectLst>
            <a:outerShdw blurRad="50800" dist="38100" dir="7200000" sx="101000" sy="101000" algn="tl" rotWithShape="0">
              <a:srgbClr val="1F497D">
                <a:lumMod val="60000"/>
                <a:lumOff val="40000"/>
                <a:alpha val="40000"/>
              </a:srgbClr>
            </a:outerShdw>
          </a:effectLst>
        </p:spPr>
        <p:txBody>
          <a:bodyPr wrap="none" lIns="91434" tIns="45717" rIns="91434" bIns="45717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9186" y="267450"/>
            <a:ext cx="6775102" cy="369332"/>
          </a:xfrm>
        </p:spPr>
        <p:txBody>
          <a:bodyPr/>
          <a:lstStyle/>
          <a:p>
            <a:r>
              <a:rPr lang="zh-CN" altLang="en-US" dirty="0" smtClean="0"/>
              <a:t>编码器，完美对接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3"/>
          </p:nvPr>
        </p:nvSpPr>
        <p:spPr>
          <a:xfrm>
            <a:off x="417308" y="778243"/>
            <a:ext cx="8278035" cy="86761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编码器是</a:t>
            </a:r>
            <a:r>
              <a:rPr lang="zh-CN" altLang="en-US" dirty="0"/>
              <a:t>将信号（如</a:t>
            </a:r>
            <a:r>
              <a:rPr lang="zh-CN" altLang="en-US" dirty="0" smtClean="0"/>
              <a:t>比特流</a:t>
            </a:r>
            <a:r>
              <a:rPr lang="zh-CN" altLang="en-US" dirty="0"/>
              <a:t>）或数据进行编制、转换为可用以通讯、传输和存储的信号形式的设备</a:t>
            </a:r>
            <a:r>
              <a:rPr lang="zh-CN" altLang="en-US" dirty="0" smtClean="0"/>
              <a:t>。视频</a:t>
            </a:r>
            <a:r>
              <a:rPr lang="zh-CN" altLang="en-US" dirty="0"/>
              <a:t>编码器在监控系统中的作用是，将前端摄像机、拾音器等设备采集到的音视频信号经过压缩编码，通过网络传输到后端的监控</a:t>
            </a:r>
            <a:r>
              <a:rPr lang="zh-CN" altLang="en-US" dirty="0" smtClean="0"/>
              <a:t>中心。编码器</a:t>
            </a:r>
            <a:r>
              <a:rPr lang="zh-CN" altLang="en-US" dirty="0"/>
              <a:t>种类主要有三种</a:t>
            </a:r>
            <a:r>
              <a:rPr lang="zh-CN" altLang="en-US" dirty="0" smtClean="0"/>
              <a:t>：支持</a:t>
            </a:r>
            <a:r>
              <a:rPr lang="zh-CN" altLang="en-US" dirty="0"/>
              <a:t>标清的模拟视频</a:t>
            </a:r>
            <a:r>
              <a:rPr lang="zh-CN" altLang="en-US" dirty="0" smtClean="0"/>
              <a:t>编码器；支持</a:t>
            </a:r>
            <a:r>
              <a:rPr lang="zh-CN" altLang="en-US" dirty="0"/>
              <a:t>高清的</a:t>
            </a:r>
            <a:r>
              <a:rPr lang="en-US" altLang="zh-CN" dirty="0"/>
              <a:t>HDMI/VGA</a:t>
            </a:r>
            <a:r>
              <a:rPr lang="zh-CN" altLang="en-US" dirty="0"/>
              <a:t>视频</a:t>
            </a:r>
            <a:r>
              <a:rPr lang="zh-CN" altLang="en-US" dirty="0" smtClean="0"/>
              <a:t>编码器；支持</a:t>
            </a:r>
            <a:r>
              <a:rPr lang="zh-CN" altLang="en-US" dirty="0"/>
              <a:t>高清的</a:t>
            </a:r>
            <a:r>
              <a:rPr lang="en-US" altLang="zh-CN" dirty="0"/>
              <a:t>HD-SDI</a:t>
            </a:r>
            <a:r>
              <a:rPr lang="zh-CN" altLang="en-US" dirty="0"/>
              <a:t>视频</a:t>
            </a:r>
            <a:r>
              <a:rPr lang="zh-CN" altLang="en-US" dirty="0" smtClean="0"/>
              <a:t>编码器。</a:t>
            </a:r>
            <a:endParaRPr lang="zh-CN" altLang="en-US" dirty="0"/>
          </a:p>
        </p:txBody>
      </p:sp>
      <p:pic>
        <p:nvPicPr>
          <p:cNvPr id="4" name="Picture 7" descr="组网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396" y="2265715"/>
            <a:ext cx="6777221" cy="2295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87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2"/>
          <p:cNvSpPr txBox="1">
            <a:spLocks noChangeArrowheads="1"/>
          </p:cNvSpPr>
          <p:nvPr/>
        </p:nvSpPr>
        <p:spPr bwMode="auto">
          <a:xfrm>
            <a:off x="462915" y="10002"/>
            <a:ext cx="4937760" cy="468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086" tIns="43543" rIns="87086" bIns="43543"/>
          <a:lstStyle/>
          <a:p>
            <a:endParaRPr lang="zh-CN" altLang="en-US" sz="1890" dirty="0">
              <a:solidFill>
                <a:srgbClr val="2A82B0"/>
              </a:solidFill>
              <a:latin typeface="微软雅黑" pitchFamily="34" charset="-122"/>
            </a:endParaRPr>
          </a:p>
        </p:txBody>
      </p:sp>
      <p:sp>
        <p:nvSpPr>
          <p:cNvPr id="10" name="标题 2"/>
          <p:cNvSpPr txBox="1">
            <a:spLocks noChangeArrowheads="1"/>
          </p:cNvSpPr>
          <p:nvPr/>
        </p:nvSpPr>
        <p:spPr bwMode="auto">
          <a:xfrm>
            <a:off x="462915" y="10002"/>
            <a:ext cx="4937760" cy="468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086" tIns="43543" rIns="87086" bIns="43543"/>
          <a:lstStyle/>
          <a:p>
            <a:endParaRPr lang="zh-CN" altLang="en-US" sz="1890" b="1" dirty="0">
              <a:solidFill>
                <a:srgbClr val="2A82B0"/>
              </a:solidFill>
              <a:latin typeface="微软雅黑" pitchFamily="34" charset="-122"/>
            </a:endParaRPr>
          </a:p>
        </p:txBody>
      </p:sp>
      <p:sp>
        <p:nvSpPr>
          <p:cNvPr id="37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集中式综合业务平台</a:t>
            </a:r>
            <a:r>
              <a:rPr lang="en-US" altLang="zh-CN" dirty="0"/>
              <a:t>KDM201</a:t>
            </a:r>
            <a:endParaRPr lang="zh-CN" altLang="en-US" spc="540" dirty="0">
              <a:solidFill>
                <a:schemeClr val="tx2"/>
              </a:solidFill>
            </a:endParaRPr>
          </a:p>
        </p:txBody>
      </p:sp>
      <p:pic>
        <p:nvPicPr>
          <p:cNvPr id="8" name="Picture 4" descr="KDM201-CMS-L1E板卡式监控平台图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973" y="2491383"/>
            <a:ext cx="2761773" cy="1920240"/>
          </a:xfrm>
          <a:prstGeom prst="rect">
            <a:avLst/>
          </a:prstGeom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5503403" y="2009158"/>
            <a:ext cx="1435009" cy="3416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pitchFamily="2" charset="-122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1620" kern="1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各种板卡模块</a:t>
            </a:r>
            <a:endParaRPr lang="en-US" altLang="zh-CN" sz="1620" kern="1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13293" y="2983564"/>
            <a:ext cx="2374583" cy="802958"/>
          </a:xfrm>
          <a:prstGeom prst="rect">
            <a:avLst/>
          </a:prstGeom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上弧形箭头 13"/>
          <p:cNvSpPr/>
          <p:nvPr/>
        </p:nvSpPr>
        <p:spPr>
          <a:xfrm>
            <a:off x="2931795" y="2410636"/>
            <a:ext cx="2600325" cy="974408"/>
          </a:xfrm>
          <a:prstGeom prst="curvedDownArrow">
            <a:avLst/>
          </a:prstGeom>
          <a:gradFill flip="none" rotWithShape="1"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5400000" scaled="0"/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20">
              <a:solidFill>
                <a:schemeClr val="tx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9186" y="763032"/>
            <a:ext cx="8286501" cy="624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160"/>
              </a:lnSpc>
            </a:pPr>
            <a:r>
              <a:rPr lang="en-US" altLang="zh-CN" sz="1260" dirty="0">
                <a:latin typeface="微软雅黑" pitchFamily="34" charset="-122"/>
                <a:ea typeface="微软雅黑" pitchFamily="34" charset="-122"/>
              </a:rPr>
              <a:t>KDM201</a:t>
            </a:r>
            <a:r>
              <a:rPr lang="zh-CN" altLang="en-US" sz="1260" dirty="0">
                <a:latin typeface="微软雅黑" pitchFamily="34" charset="-122"/>
                <a:ea typeface="微软雅黑" pitchFamily="34" charset="-122"/>
              </a:rPr>
              <a:t>是目前科达监控产品系列中唯一一款插卡式的产品，凭借其简洁的机架式造型，灵活的模块化结构，丰富的功能和广泛的用途，</a:t>
            </a:r>
            <a:r>
              <a:rPr lang="en-US" altLang="zh-CN" sz="1260" dirty="0">
                <a:latin typeface="微软雅黑" pitchFamily="34" charset="-122"/>
                <a:ea typeface="微软雅黑" pitchFamily="34" charset="-122"/>
              </a:rPr>
              <a:t>KDM201</a:t>
            </a:r>
            <a:r>
              <a:rPr lang="zh-CN" altLang="en-US" sz="1260" dirty="0">
                <a:latin typeface="微软雅黑" pitchFamily="34" charset="-122"/>
                <a:ea typeface="微软雅黑" pitchFamily="34" charset="-122"/>
              </a:rPr>
              <a:t>已经成为监控产品线一款经久不衰的畅销产品</a:t>
            </a:r>
            <a:r>
              <a:rPr lang="zh-CN" altLang="en-US" sz="126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26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53354" y="3867894"/>
            <a:ext cx="1460656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20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KDM201</a:t>
            </a:r>
            <a:r>
              <a:rPr lang="zh-CN" altLang="en-US" sz="1620" kern="1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机箱</a:t>
            </a:r>
            <a:endParaRPr lang="zh-CN" altLang="en-US" sz="1620" dirty="0"/>
          </a:p>
        </p:txBody>
      </p:sp>
    </p:spTree>
    <p:extLst>
      <p:ext uri="{BB962C8B-B14F-4D97-AF65-F5344CB8AC3E}">
        <p14:creationId xmlns:p14="http://schemas.microsoft.com/office/powerpoint/2010/main" val="356544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集中式综合业务平台</a:t>
            </a:r>
            <a:r>
              <a:rPr lang="en-US" altLang="zh-CN" dirty="0" smtClean="0"/>
              <a:t>KDM201</a:t>
            </a:r>
            <a:endParaRPr lang="zh-CN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11710"/>
            <a:ext cx="2664296" cy="899731"/>
          </a:xfrm>
          <a:prstGeom prst="rect">
            <a:avLst/>
          </a:prstGeom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6"/>
          <p:cNvSpPr txBox="1"/>
          <p:nvPr/>
        </p:nvSpPr>
        <p:spPr>
          <a:xfrm>
            <a:off x="4499992" y="1275606"/>
            <a:ext cx="3384376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60" dirty="0" smtClean="0">
                <a:latin typeface="微软雅黑" pitchFamily="34" charset="-122"/>
              </a:rPr>
              <a:t>名称：集中式综合业务平台</a:t>
            </a:r>
            <a:endParaRPr lang="en-US" altLang="zh-CN" sz="1260" dirty="0" smtClean="0">
              <a:latin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60" dirty="0" smtClean="0">
                <a:latin typeface="微软雅黑" pitchFamily="34" charset="-122"/>
              </a:rPr>
              <a:t>型号：</a:t>
            </a:r>
            <a:r>
              <a:rPr lang="en-US" altLang="zh-CN" sz="1260" dirty="0" smtClean="0">
                <a:latin typeface="微软雅黑" pitchFamily="34" charset="-122"/>
              </a:rPr>
              <a:t>KDM201-SH-E</a:t>
            </a:r>
            <a:endParaRPr lang="en-US" altLang="zh-CN" sz="1260" dirty="0">
              <a:latin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60" dirty="0">
                <a:latin typeface="微软雅黑" pitchFamily="34" charset="-122"/>
              </a:rPr>
              <a:t>        </a:t>
            </a: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260" dirty="0">
                <a:latin typeface="微软雅黑" pitchFamily="34" charset="-122"/>
              </a:rPr>
              <a:t> </a:t>
            </a:r>
            <a:r>
              <a:rPr lang="zh-CN" altLang="en-US" sz="1260" dirty="0" smtClean="0">
                <a:latin typeface="微软雅黑" pitchFamily="34" charset="-122"/>
              </a:rPr>
              <a:t> </a:t>
            </a:r>
            <a:r>
              <a:rPr lang="en-US" altLang="zh-CN" sz="1260" dirty="0" smtClean="0">
                <a:latin typeface="微软雅黑" pitchFamily="34" charset="-122"/>
              </a:rPr>
              <a:t>2U</a:t>
            </a:r>
            <a:r>
              <a:rPr lang="zh-CN" altLang="en-US" sz="1260" dirty="0">
                <a:latin typeface="微软雅黑" pitchFamily="34" charset="-122"/>
              </a:rPr>
              <a:t>机架</a:t>
            </a:r>
            <a:r>
              <a:rPr lang="zh-CN" altLang="en-US" sz="1260" dirty="0" smtClean="0">
                <a:latin typeface="微软雅黑" pitchFamily="34" charset="-122"/>
              </a:rPr>
              <a:t>式设备</a:t>
            </a:r>
            <a:endParaRPr lang="en-US" altLang="zh-CN" sz="1260" dirty="0">
              <a:latin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260" dirty="0">
                <a:latin typeface="微软雅黑" pitchFamily="34" charset="-122"/>
              </a:rPr>
              <a:t> </a:t>
            </a:r>
            <a:r>
              <a:rPr lang="zh-CN" altLang="en-US" sz="1260" dirty="0" smtClean="0">
                <a:latin typeface="微软雅黑" pitchFamily="34" charset="-122"/>
              </a:rPr>
              <a:t> </a:t>
            </a:r>
            <a:r>
              <a:rPr lang="en-US" altLang="zh-CN" sz="1260" dirty="0" smtClean="0">
                <a:latin typeface="微软雅黑" pitchFamily="34" charset="-122"/>
              </a:rPr>
              <a:t>8</a:t>
            </a:r>
            <a:r>
              <a:rPr lang="zh-CN" altLang="en-US" sz="1260" dirty="0" smtClean="0">
                <a:latin typeface="微软雅黑" pitchFamily="34" charset="-122"/>
              </a:rPr>
              <a:t>个业务扩展槽</a:t>
            </a:r>
            <a:endParaRPr lang="en-US" altLang="zh-CN" sz="1260" dirty="0" smtClean="0">
              <a:latin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260" dirty="0" smtClean="0">
                <a:latin typeface="微软雅黑" pitchFamily="34" charset="-122"/>
              </a:rPr>
              <a:t>  千兆网络接口</a:t>
            </a:r>
            <a:endParaRPr lang="en-US" altLang="zh-CN" sz="1260" dirty="0">
              <a:latin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260" dirty="0">
                <a:latin typeface="微软雅黑" pitchFamily="34" charset="-122"/>
              </a:rPr>
              <a:t> </a:t>
            </a:r>
            <a:r>
              <a:rPr lang="zh-CN" altLang="en-US" sz="1260" dirty="0" smtClean="0">
                <a:latin typeface="微软雅黑" pitchFamily="34" charset="-122"/>
              </a:rPr>
              <a:t> 可插入编码模块、解码模块、网关模块、键盘控制模块等等</a:t>
            </a:r>
            <a:endParaRPr lang="zh-CN" altLang="en-US" sz="1260" dirty="0">
              <a:latin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49642" y="3219822"/>
            <a:ext cx="1764196" cy="383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1260" b="1" dirty="0" smtClean="0">
                <a:solidFill>
                  <a:srgbClr val="FFC000"/>
                </a:solidFill>
                <a:latin typeface="微软雅黑" pitchFamily="34" charset="-122"/>
              </a:rPr>
              <a:t>KDM201-SH-E </a:t>
            </a:r>
            <a:r>
              <a:rPr lang="zh-CN" altLang="en-US" sz="1260" b="1" dirty="0" smtClean="0">
                <a:solidFill>
                  <a:srgbClr val="FFC000"/>
                </a:solidFill>
                <a:latin typeface="微软雅黑" pitchFamily="34" charset="-122"/>
              </a:rPr>
              <a:t>机框</a:t>
            </a:r>
            <a:endParaRPr lang="en-US" altLang="zh-CN" sz="1260" b="1" dirty="0">
              <a:solidFill>
                <a:srgbClr val="FFC000"/>
              </a:solidFill>
              <a:latin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48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标清</a:t>
            </a:r>
            <a:r>
              <a:rPr lang="zh-CN" altLang="en-US" dirty="0" smtClean="0"/>
              <a:t>编码模块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 bwMode="auto">
          <a:xfrm>
            <a:off x="468313" y="2766137"/>
            <a:ext cx="7143800" cy="1512000"/>
          </a:xfrm>
          <a:prstGeom prst="roundRect">
            <a:avLst>
              <a:gd name="adj" fmla="val 11900"/>
            </a:avLst>
          </a:prstGeom>
          <a:gradFill rotWithShape="1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none"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Verdana" pitchFamily="34" charset="0"/>
              <a:ea typeface="Gulim" pitchFamily="34" charset="-127"/>
            </a:endParaRPr>
          </a:p>
        </p:txBody>
      </p:sp>
      <p:sp>
        <p:nvSpPr>
          <p:cNvPr id="7" name="圆角矩形 6"/>
          <p:cNvSpPr/>
          <p:nvPr/>
        </p:nvSpPr>
        <p:spPr bwMode="auto">
          <a:xfrm>
            <a:off x="468313" y="1131590"/>
            <a:ext cx="7143800" cy="1512000"/>
          </a:xfrm>
          <a:prstGeom prst="roundRect">
            <a:avLst>
              <a:gd name="adj" fmla="val 11900"/>
            </a:avLst>
          </a:prstGeom>
          <a:gradFill rotWithShape="1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none"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Verdana" pitchFamily="34" charset="0"/>
              <a:ea typeface="Gulim" pitchFamily="34" charset="-127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240" y="1750272"/>
            <a:ext cx="2016125" cy="27463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33" descr="Bild1"/>
          <p:cNvPicPr>
            <a:picLocks noChangeAspect="1" noChangeArrowheads="1"/>
          </p:cNvPicPr>
          <p:nvPr/>
        </p:nvPicPr>
        <p:blipFill>
          <a:blip r:embed="rId3" cstate="print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 rot="5400000">
            <a:off x="2829361" y="1881851"/>
            <a:ext cx="1080000" cy="11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内容占位符 2"/>
          <p:cNvSpPr txBox="1">
            <a:spLocks/>
          </p:cNvSpPr>
          <p:nvPr/>
        </p:nvSpPr>
        <p:spPr>
          <a:xfrm>
            <a:off x="997346" y="2105097"/>
            <a:ext cx="1856977" cy="334799"/>
          </a:xfrm>
          <a:prstGeom prst="rect">
            <a:avLst/>
          </a:prstGeom>
        </p:spPr>
        <p:txBody>
          <a:bodyPr lIns="145134" tIns="72567" rIns="145134" bIns="72567"/>
          <a:lstStyle>
            <a:lvl1pPr marL="318388" indent="-318388" algn="l" defTabSz="849031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89838" indent="-265323" algn="l" defTabSz="849031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61289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5805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0321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4836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59352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83868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8383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 smtClean="0"/>
              <a:t>标清编码卡</a:t>
            </a:r>
            <a:r>
              <a:rPr lang="en-US" altLang="zh-CN" dirty="0" smtClean="0"/>
              <a:t>C04A</a:t>
            </a:r>
            <a:endParaRPr lang="zh-CN" altLang="en-US" dirty="0"/>
          </a:p>
        </p:txBody>
      </p:sp>
      <p:sp>
        <p:nvSpPr>
          <p:cNvPr id="11" name="内容占位符 2"/>
          <p:cNvSpPr txBox="1">
            <a:spLocks/>
          </p:cNvSpPr>
          <p:nvPr/>
        </p:nvSpPr>
        <p:spPr>
          <a:xfrm>
            <a:off x="3645548" y="1196809"/>
            <a:ext cx="3500462" cy="1381563"/>
          </a:xfrm>
          <a:prstGeom prst="rect">
            <a:avLst/>
          </a:prstGeom>
        </p:spPr>
        <p:txBody>
          <a:bodyPr lIns="145134" tIns="72567" rIns="145134" bIns="72567"/>
          <a:lstStyle>
            <a:lvl1pPr marL="318388" indent="-318388" algn="l" defTabSz="849031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89838" indent="-265323" algn="l" defTabSz="849031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61289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5805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0321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4836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59352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83868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8383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 smtClean="0"/>
              <a:t>4</a:t>
            </a:r>
            <a:r>
              <a:rPr lang="zh-CN" altLang="en-US" sz="1200" dirty="0" smtClean="0"/>
              <a:t>路</a:t>
            </a:r>
            <a:r>
              <a:rPr lang="en-US" altLang="zh-CN" sz="1200" dirty="0" smtClean="0"/>
              <a:t>BNC</a:t>
            </a:r>
            <a:r>
              <a:rPr lang="zh-CN" altLang="en-US" sz="1200" dirty="0" smtClean="0"/>
              <a:t>视频输入</a:t>
            </a:r>
            <a:endParaRPr lang="en-US" altLang="zh-CN" sz="1200" dirty="0" smtClean="0"/>
          </a:p>
          <a:p>
            <a:r>
              <a:rPr lang="en-US" altLang="zh-CN" sz="1200" dirty="0" smtClean="0"/>
              <a:t>D1</a:t>
            </a:r>
            <a:r>
              <a:rPr lang="zh-CN" altLang="en-US" sz="1200" dirty="0" smtClean="0"/>
              <a:t>，</a:t>
            </a:r>
            <a:r>
              <a:rPr lang="en-US" altLang="zh-CN" sz="1200" dirty="0" smtClean="0"/>
              <a:t>CIF</a:t>
            </a:r>
            <a:r>
              <a:rPr lang="zh-CN" altLang="en-US" sz="1200" dirty="0" smtClean="0"/>
              <a:t>，</a:t>
            </a:r>
            <a:r>
              <a:rPr lang="en-US" altLang="zh-CN" sz="1200" dirty="0" smtClean="0"/>
              <a:t>QCIF</a:t>
            </a:r>
            <a:r>
              <a:rPr lang="zh-CN" altLang="en-US" sz="1200" dirty="0" smtClean="0"/>
              <a:t>，双码流</a:t>
            </a:r>
          </a:p>
          <a:p>
            <a:r>
              <a:rPr lang="en-US" altLang="zh-CN" sz="1200" dirty="0" smtClean="0"/>
              <a:t>4</a:t>
            </a:r>
            <a:r>
              <a:rPr lang="zh-CN" altLang="en-US" sz="1200" dirty="0" smtClean="0"/>
              <a:t>路音频输入输出</a:t>
            </a:r>
            <a:endParaRPr lang="en-US" altLang="zh-CN" sz="1200" dirty="0" smtClean="0"/>
          </a:p>
          <a:p>
            <a:r>
              <a:rPr lang="en-US" altLang="zh-CN" sz="1200" dirty="0" smtClean="0"/>
              <a:t>4</a:t>
            </a:r>
            <a:r>
              <a:rPr lang="zh-CN" altLang="en-US" sz="1200" dirty="0" smtClean="0"/>
              <a:t>路告警输入输出</a:t>
            </a:r>
            <a:endParaRPr lang="en-US" altLang="zh-CN" sz="1200" dirty="0" smtClean="0"/>
          </a:p>
          <a:p>
            <a:r>
              <a:rPr lang="en-US" altLang="zh-CN" sz="1200" dirty="0" smtClean="0"/>
              <a:t>4</a:t>
            </a:r>
            <a:r>
              <a:rPr lang="zh-CN" altLang="en-US" sz="1200" dirty="0" smtClean="0"/>
              <a:t>路</a:t>
            </a:r>
            <a:r>
              <a:rPr lang="en-US" altLang="zh-CN" sz="1200" dirty="0" smtClean="0"/>
              <a:t>RS485</a:t>
            </a:r>
            <a:endParaRPr lang="zh-CN" altLang="en-US" sz="1200" dirty="0" smtClean="0"/>
          </a:p>
        </p:txBody>
      </p:sp>
      <p:pic>
        <p:nvPicPr>
          <p:cNvPr id="12" name="Picture 133" descr="Bild1"/>
          <p:cNvPicPr>
            <a:picLocks noChangeAspect="1" noChangeArrowheads="1"/>
          </p:cNvPicPr>
          <p:nvPr/>
        </p:nvPicPr>
        <p:blipFill>
          <a:blip r:embed="rId3" cstate="print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 rot="5400000">
            <a:off x="2829361" y="3516398"/>
            <a:ext cx="1080000" cy="11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内容占位符 2"/>
          <p:cNvSpPr txBox="1">
            <a:spLocks/>
          </p:cNvSpPr>
          <p:nvPr/>
        </p:nvSpPr>
        <p:spPr>
          <a:xfrm>
            <a:off x="3645548" y="2838763"/>
            <a:ext cx="3500462" cy="1366748"/>
          </a:xfrm>
          <a:prstGeom prst="rect">
            <a:avLst/>
          </a:prstGeom>
        </p:spPr>
        <p:txBody>
          <a:bodyPr lIns="145134" tIns="72567" rIns="145134" bIns="72567"/>
          <a:lstStyle>
            <a:lvl1pPr marL="318388" indent="-318388" algn="l" defTabSz="849031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89838" indent="-265323" algn="l" defTabSz="849031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61289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5805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0321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4836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59352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83868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8383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 smtClean="0"/>
              <a:t>4</a:t>
            </a:r>
            <a:r>
              <a:rPr lang="zh-CN" altLang="en-US" sz="1200" dirty="0" smtClean="0"/>
              <a:t>路</a:t>
            </a:r>
            <a:r>
              <a:rPr lang="en-US" altLang="zh-CN" sz="1200" dirty="0" smtClean="0"/>
              <a:t>BNC</a:t>
            </a:r>
            <a:r>
              <a:rPr lang="zh-CN" altLang="en-US" sz="1200" dirty="0" smtClean="0"/>
              <a:t>视频输入</a:t>
            </a:r>
            <a:endParaRPr lang="en-US" altLang="zh-CN" sz="1200" dirty="0" smtClean="0"/>
          </a:p>
          <a:p>
            <a:r>
              <a:rPr lang="en-US" altLang="zh-CN" sz="1200" dirty="0"/>
              <a:t>D1</a:t>
            </a:r>
            <a:r>
              <a:rPr lang="zh-CN" altLang="en-US" sz="1200" dirty="0"/>
              <a:t>，</a:t>
            </a:r>
            <a:r>
              <a:rPr lang="en-US" altLang="zh-CN" sz="1200" dirty="0" smtClean="0"/>
              <a:t>CIF</a:t>
            </a:r>
            <a:endParaRPr lang="zh-CN" altLang="en-US" sz="1200" dirty="0"/>
          </a:p>
          <a:p>
            <a:r>
              <a:rPr lang="en-US" altLang="zh-CN" sz="1200" dirty="0"/>
              <a:t>4</a:t>
            </a:r>
            <a:r>
              <a:rPr lang="zh-CN" altLang="en-US" sz="1200" dirty="0"/>
              <a:t>路音频输入输出</a:t>
            </a:r>
            <a:endParaRPr lang="en-US" altLang="zh-CN" sz="1200" dirty="0"/>
          </a:p>
          <a:p>
            <a:r>
              <a:rPr lang="en-US" altLang="zh-CN" sz="1200" dirty="0"/>
              <a:t>4</a:t>
            </a:r>
            <a:r>
              <a:rPr lang="zh-CN" altLang="en-US" sz="1200" dirty="0"/>
              <a:t>路告警</a:t>
            </a:r>
            <a:r>
              <a:rPr lang="zh-CN" altLang="en-US" sz="1200" dirty="0" smtClean="0"/>
              <a:t>输入</a:t>
            </a:r>
            <a:endParaRPr lang="en-US" altLang="zh-CN" sz="1200" dirty="0" smtClean="0"/>
          </a:p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路告警输出</a:t>
            </a:r>
            <a:endParaRPr lang="en-US" altLang="zh-CN" sz="1200" dirty="0"/>
          </a:p>
          <a:p>
            <a:r>
              <a:rPr lang="en-US" altLang="zh-CN" sz="1200" dirty="0"/>
              <a:t>4</a:t>
            </a:r>
            <a:r>
              <a:rPr lang="zh-CN" altLang="en-US" sz="1200" dirty="0"/>
              <a:t>路</a:t>
            </a:r>
            <a:r>
              <a:rPr lang="en-US" altLang="zh-CN" sz="1200" dirty="0"/>
              <a:t>RS485</a:t>
            </a:r>
            <a:endParaRPr lang="zh-CN" altLang="en-US" sz="1200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81" y="3241730"/>
            <a:ext cx="2016125" cy="27463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内容占位符 2"/>
          <p:cNvSpPr txBox="1">
            <a:spLocks/>
          </p:cNvSpPr>
          <p:nvPr/>
        </p:nvSpPr>
        <p:spPr>
          <a:xfrm>
            <a:off x="976787" y="3596555"/>
            <a:ext cx="1856977" cy="334799"/>
          </a:xfrm>
          <a:prstGeom prst="rect">
            <a:avLst/>
          </a:prstGeom>
        </p:spPr>
        <p:txBody>
          <a:bodyPr lIns="145134" tIns="72567" rIns="145134" bIns="72567"/>
          <a:lstStyle>
            <a:lvl1pPr marL="318388" indent="-318388" algn="l" defTabSz="849031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89838" indent="-265323" algn="l" defTabSz="849031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61289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5805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0321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4836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59352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83868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8383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 smtClean="0"/>
              <a:t>标清编码卡</a:t>
            </a:r>
            <a:r>
              <a:rPr lang="en-US" altLang="zh-CN" dirty="0" smtClean="0"/>
              <a:t>C04E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654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高清编码模块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 bwMode="auto">
          <a:xfrm>
            <a:off x="468313" y="2766137"/>
            <a:ext cx="7143800" cy="1512000"/>
          </a:xfrm>
          <a:prstGeom prst="roundRect">
            <a:avLst>
              <a:gd name="adj" fmla="val 11900"/>
            </a:avLst>
          </a:prstGeom>
          <a:gradFill rotWithShape="1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none"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Verdana" pitchFamily="34" charset="0"/>
              <a:ea typeface="Gulim" pitchFamily="34" charset="-127"/>
            </a:endParaRPr>
          </a:p>
        </p:txBody>
      </p:sp>
      <p:sp>
        <p:nvSpPr>
          <p:cNvPr id="7" name="圆角矩形 6"/>
          <p:cNvSpPr/>
          <p:nvPr/>
        </p:nvSpPr>
        <p:spPr bwMode="auto">
          <a:xfrm>
            <a:off x="468313" y="1131590"/>
            <a:ext cx="7143800" cy="1512000"/>
          </a:xfrm>
          <a:prstGeom prst="roundRect">
            <a:avLst>
              <a:gd name="adj" fmla="val 11900"/>
            </a:avLst>
          </a:prstGeom>
          <a:gradFill rotWithShape="1">
            <a:gsLst>
              <a:gs pos="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none"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Verdana" pitchFamily="34" charset="0"/>
              <a:ea typeface="Gulim" pitchFamily="34" charset="-127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240" y="1750272"/>
            <a:ext cx="2016125" cy="27463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33" descr="Bild1"/>
          <p:cNvPicPr>
            <a:picLocks noChangeAspect="1" noChangeArrowheads="1"/>
          </p:cNvPicPr>
          <p:nvPr/>
        </p:nvPicPr>
        <p:blipFill>
          <a:blip r:embed="rId3" cstate="print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 rot="5400000">
            <a:off x="2829361" y="1881851"/>
            <a:ext cx="1080000" cy="11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内容占位符 2"/>
          <p:cNvSpPr txBox="1">
            <a:spLocks/>
          </p:cNvSpPr>
          <p:nvPr/>
        </p:nvSpPr>
        <p:spPr>
          <a:xfrm>
            <a:off x="827584" y="2105097"/>
            <a:ext cx="2182099" cy="334799"/>
          </a:xfrm>
          <a:prstGeom prst="rect">
            <a:avLst/>
          </a:prstGeom>
        </p:spPr>
        <p:txBody>
          <a:bodyPr lIns="145134" tIns="72567" rIns="145134" bIns="72567"/>
          <a:lstStyle>
            <a:lvl1pPr marL="318388" indent="-318388" algn="l" defTabSz="849031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89838" indent="-265323" algn="l" defTabSz="849031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61289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5805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0321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4836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59352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83868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8383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/>
              <a:t>单</a:t>
            </a:r>
            <a:r>
              <a:rPr lang="zh-CN" altLang="en-US" dirty="0" smtClean="0"/>
              <a:t>路高清编码卡</a:t>
            </a:r>
            <a:r>
              <a:rPr lang="en-US" altLang="zh-CN" dirty="0" smtClean="0"/>
              <a:t>C01H</a:t>
            </a:r>
            <a:endParaRPr lang="zh-CN" altLang="en-US" dirty="0"/>
          </a:p>
        </p:txBody>
      </p:sp>
      <p:sp>
        <p:nvSpPr>
          <p:cNvPr id="11" name="内容占位符 2"/>
          <p:cNvSpPr txBox="1">
            <a:spLocks/>
          </p:cNvSpPr>
          <p:nvPr/>
        </p:nvSpPr>
        <p:spPr>
          <a:xfrm>
            <a:off x="3645548" y="1196809"/>
            <a:ext cx="3500462" cy="1381563"/>
          </a:xfrm>
          <a:prstGeom prst="rect">
            <a:avLst/>
          </a:prstGeom>
        </p:spPr>
        <p:txBody>
          <a:bodyPr lIns="145134" tIns="72567" rIns="145134" bIns="72567"/>
          <a:lstStyle>
            <a:lvl1pPr marL="318388" indent="-318388" algn="l" defTabSz="849031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89838" indent="-265323" algn="l" defTabSz="849031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61289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5805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0321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4836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59352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83868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8383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路</a:t>
            </a:r>
            <a:r>
              <a:rPr lang="en-US" altLang="zh-CN" sz="1200" dirty="0" smtClean="0"/>
              <a:t>DVI-I</a:t>
            </a:r>
            <a:r>
              <a:rPr lang="zh-CN" altLang="en-US" sz="1200" dirty="0" smtClean="0"/>
              <a:t>高清视频输入</a:t>
            </a:r>
            <a:endParaRPr lang="en-US" altLang="zh-CN" sz="1200" dirty="0" smtClean="0"/>
          </a:p>
          <a:p>
            <a:r>
              <a:rPr lang="en-US" altLang="zh-CN" sz="1200" dirty="0" smtClean="0"/>
              <a:t>1080P/720P/D1/CIF/QCIF</a:t>
            </a:r>
          </a:p>
          <a:p>
            <a:r>
              <a:rPr lang="en-US" altLang="zh-CN" sz="1200" dirty="0" smtClean="0"/>
              <a:t>2</a:t>
            </a:r>
            <a:r>
              <a:rPr lang="zh-CN" altLang="en-US" sz="1200" dirty="0" smtClean="0"/>
              <a:t>路</a:t>
            </a:r>
            <a:r>
              <a:rPr lang="zh-CN" altLang="en-US" sz="1200" dirty="0"/>
              <a:t>音频输入输出</a:t>
            </a:r>
            <a:endParaRPr lang="en-US" altLang="zh-CN" sz="1200" dirty="0"/>
          </a:p>
          <a:p>
            <a:r>
              <a:rPr lang="en-US" altLang="zh-CN" sz="1200" dirty="0" smtClean="0"/>
              <a:t>2</a:t>
            </a:r>
            <a:r>
              <a:rPr lang="zh-CN" altLang="en-US" sz="1200" dirty="0" smtClean="0"/>
              <a:t>路</a:t>
            </a:r>
            <a:r>
              <a:rPr lang="zh-CN" altLang="en-US" sz="1200" dirty="0"/>
              <a:t>告警输入输出</a:t>
            </a:r>
            <a:endParaRPr lang="en-US" altLang="zh-CN" sz="1200" dirty="0"/>
          </a:p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路</a:t>
            </a:r>
            <a:r>
              <a:rPr lang="en-US" altLang="zh-CN" sz="1200" dirty="0" smtClean="0"/>
              <a:t>RS232</a:t>
            </a:r>
          </a:p>
          <a:p>
            <a:r>
              <a:rPr lang="en-US" altLang="zh-CN" sz="1200" dirty="0" smtClean="0"/>
              <a:t>1</a:t>
            </a:r>
            <a:r>
              <a:rPr lang="zh-CN" altLang="en-US" sz="1200" dirty="0" smtClean="0"/>
              <a:t>路</a:t>
            </a:r>
            <a:r>
              <a:rPr lang="en-US" altLang="zh-CN" sz="1200" dirty="0" smtClean="0"/>
              <a:t>RS485</a:t>
            </a:r>
            <a:endParaRPr lang="zh-CN" altLang="en-US" sz="1200" dirty="0" smtClean="0"/>
          </a:p>
        </p:txBody>
      </p:sp>
      <p:pic>
        <p:nvPicPr>
          <p:cNvPr id="12" name="Picture 133" descr="Bild1"/>
          <p:cNvPicPr>
            <a:picLocks noChangeAspect="1" noChangeArrowheads="1"/>
          </p:cNvPicPr>
          <p:nvPr/>
        </p:nvPicPr>
        <p:blipFill>
          <a:blip r:embed="rId3" cstate="print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 rot="5400000">
            <a:off x="2829361" y="3516398"/>
            <a:ext cx="1080000" cy="11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内容占位符 2"/>
          <p:cNvSpPr txBox="1">
            <a:spLocks/>
          </p:cNvSpPr>
          <p:nvPr/>
        </p:nvSpPr>
        <p:spPr>
          <a:xfrm>
            <a:off x="3645548" y="2838763"/>
            <a:ext cx="3500462" cy="1366748"/>
          </a:xfrm>
          <a:prstGeom prst="rect">
            <a:avLst/>
          </a:prstGeom>
        </p:spPr>
        <p:txBody>
          <a:bodyPr lIns="145134" tIns="72567" rIns="145134" bIns="72567"/>
          <a:lstStyle>
            <a:lvl1pPr marL="318388" indent="-318388" algn="l" defTabSz="849031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89838" indent="-265323" algn="l" defTabSz="849031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61289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5805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0321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4836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59352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83868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8383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 smtClean="0"/>
              <a:t>2</a:t>
            </a:r>
            <a:r>
              <a:rPr lang="zh-CN" altLang="en-US" sz="1200" dirty="0" smtClean="0"/>
              <a:t>路</a:t>
            </a:r>
            <a:r>
              <a:rPr lang="en-US" altLang="zh-CN" sz="1200" dirty="0" smtClean="0"/>
              <a:t>HD-SDI</a:t>
            </a:r>
            <a:r>
              <a:rPr lang="zh-CN" altLang="en-US" sz="1200" dirty="0" smtClean="0"/>
              <a:t>高</a:t>
            </a:r>
            <a:r>
              <a:rPr lang="zh-CN" altLang="en-US" sz="1200" dirty="0"/>
              <a:t>清视频输入</a:t>
            </a:r>
            <a:endParaRPr lang="en-US" altLang="zh-CN" sz="1200" dirty="0"/>
          </a:p>
          <a:p>
            <a:r>
              <a:rPr lang="en-US" altLang="zh-CN" sz="1200" dirty="0" smtClean="0"/>
              <a:t>1080P/720P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路音频输入输出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路告警输入输出</a:t>
            </a:r>
            <a:endParaRPr lang="en-US" altLang="zh-CN" sz="1200" dirty="0"/>
          </a:p>
          <a:p>
            <a:r>
              <a:rPr lang="en-US" altLang="zh-CN" sz="1200" dirty="0" smtClean="0"/>
              <a:t>2</a:t>
            </a:r>
            <a:r>
              <a:rPr lang="zh-CN" altLang="en-US" sz="1200" dirty="0" smtClean="0"/>
              <a:t>路</a:t>
            </a:r>
            <a:r>
              <a:rPr lang="en-US" altLang="zh-CN" sz="1200" dirty="0"/>
              <a:t>RS485</a:t>
            </a:r>
            <a:endParaRPr lang="zh-CN" altLang="en-US" sz="1200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81" y="3241730"/>
            <a:ext cx="2016125" cy="27463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内容占位符 2"/>
          <p:cNvSpPr txBox="1">
            <a:spLocks/>
          </p:cNvSpPr>
          <p:nvPr/>
        </p:nvSpPr>
        <p:spPr>
          <a:xfrm>
            <a:off x="611560" y="3596555"/>
            <a:ext cx="2664295" cy="334799"/>
          </a:xfrm>
          <a:prstGeom prst="rect">
            <a:avLst/>
          </a:prstGeom>
        </p:spPr>
        <p:txBody>
          <a:bodyPr lIns="145134" tIns="72567" rIns="145134" bIns="72567"/>
          <a:lstStyle>
            <a:lvl1pPr marL="318388" indent="-318388" algn="l" defTabSz="849031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89838" indent="-265323" algn="l" defTabSz="849031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61289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5805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0321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4836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59352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83868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8383" indent="-212258" algn="l" defTabSz="84903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 smtClean="0"/>
              <a:t>两路高清编码卡</a:t>
            </a:r>
            <a:r>
              <a:rPr lang="en-US" altLang="zh-CN" dirty="0" smtClean="0"/>
              <a:t>C02H-SDI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529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8491</TotalTime>
  <Words>2555</Words>
  <Application>Microsoft Office PowerPoint</Application>
  <PresentationFormat>全屏显示(16:9)</PresentationFormat>
  <Paragraphs>407</Paragraphs>
  <Slides>41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2" baseType="lpstr">
      <vt:lpstr>Office 主题</vt:lpstr>
      <vt:lpstr>科达监控产品简介</vt:lpstr>
      <vt:lpstr>PowerPoint 演示文稿</vt:lpstr>
      <vt:lpstr>编解码定义</vt:lpstr>
      <vt:lpstr>视频解码，实现电视墙显示 </vt:lpstr>
      <vt:lpstr>编码器，完美对接</vt:lpstr>
      <vt:lpstr>集中式综合业务平台KDM201</vt:lpstr>
      <vt:lpstr>集中式综合业务平台KDM201</vt:lpstr>
      <vt:lpstr>标清编码模块</vt:lpstr>
      <vt:lpstr>高清编码模块</vt:lpstr>
      <vt:lpstr>解码模块</vt:lpstr>
      <vt:lpstr>解码模块</vt:lpstr>
      <vt:lpstr>其他模块</vt:lpstr>
      <vt:lpstr>高清编码器</vt:lpstr>
      <vt:lpstr>标清编码器</vt:lpstr>
      <vt:lpstr>解码器</vt:lpstr>
      <vt:lpstr>解码器</vt:lpstr>
      <vt:lpstr>PowerPoint 演示文稿</vt:lpstr>
      <vt:lpstr>平台简介</vt:lpstr>
      <vt:lpstr>平台功能</vt:lpstr>
      <vt:lpstr>视频监控应用场景 –板卡式产品组网</vt:lpstr>
      <vt:lpstr>科达视频监控平台分类</vt:lpstr>
      <vt:lpstr>KDM2801A-G2中小容量视频监控业务平台</vt:lpstr>
      <vt:lpstr>KDM2801H-G2中大容量视频监控业务平台</vt:lpstr>
      <vt:lpstr>KDM2802A-G2大容量视频监控业务平台</vt:lpstr>
      <vt:lpstr>KDM2901-G2第二代视频监控业务平台软件</vt:lpstr>
      <vt:lpstr>KDM201-CMS-L1E中小容量监控平台主卡</vt:lpstr>
      <vt:lpstr>视频监控平台特色功能</vt:lpstr>
      <vt:lpstr>视频监控平台特色功能</vt:lpstr>
      <vt:lpstr>视频监控平台特色功能—视频无缝拼接</vt:lpstr>
      <vt:lpstr>PowerPoint 演示文稿</vt:lpstr>
      <vt:lpstr>VS-G100-A DVR接入网关</vt:lpstr>
      <vt:lpstr>VS-G300-A 数字平台接入网关</vt:lpstr>
      <vt:lpstr>VS-G400-A 会议监控互通网关</vt:lpstr>
      <vt:lpstr>媒体转码服务器</vt:lpstr>
      <vt:lpstr>流媒体服务器</vt:lpstr>
      <vt:lpstr>PowerPoint 演示文稿</vt:lpstr>
      <vt:lpstr>8盘位磁阵 VS400A</vt:lpstr>
      <vt:lpstr>16盘位磁阵 VS200G</vt:lpstr>
      <vt:lpstr>16盘位磁阵 VS200G-L</vt:lpstr>
      <vt:lpstr>云存储 KCloudStor 2000-64T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</cp:lastModifiedBy>
  <cp:revision>315</cp:revision>
  <dcterms:created xsi:type="dcterms:W3CDTF">2014-04-18T08:16:25Z</dcterms:created>
  <dcterms:modified xsi:type="dcterms:W3CDTF">2016-05-17T09:02:10Z</dcterms:modified>
</cp:coreProperties>
</file>